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handoutMasterIdLst>
    <p:handoutMasterId r:id="rId24"/>
  </p:handoutMasterIdLst>
  <p:sldIdLst>
    <p:sldId id="257" r:id="rId2"/>
    <p:sldId id="404" r:id="rId3"/>
    <p:sldId id="370" r:id="rId4"/>
    <p:sldId id="307" r:id="rId5"/>
    <p:sldId id="301" r:id="rId6"/>
    <p:sldId id="372" r:id="rId7"/>
    <p:sldId id="362" r:id="rId8"/>
    <p:sldId id="373" r:id="rId9"/>
    <p:sldId id="316" r:id="rId10"/>
    <p:sldId id="361" r:id="rId11"/>
    <p:sldId id="288" r:id="rId12"/>
    <p:sldId id="374" r:id="rId13"/>
    <p:sldId id="318" r:id="rId14"/>
    <p:sldId id="319" r:id="rId15"/>
    <p:sldId id="381" r:id="rId16"/>
    <p:sldId id="399" r:id="rId17"/>
    <p:sldId id="357" r:id="rId18"/>
    <p:sldId id="406" r:id="rId19"/>
    <p:sldId id="390" r:id="rId20"/>
    <p:sldId id="391" r:id="rId21"/>
    <p:sldId id="364" r:id="rId22"/>
    <p:sldId id="323" r:id="rId23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800000"/>
    <a:srgbClr val="99CCFF"/>
    <a:srgbClr val="3399FF"/>
    <a:srgbClr val="83AE7A"/>
    <a:srgbClr val="3366FF"/>
    <a:srgbClr val="153D69"/>
    <a:srgbClr val="102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9" autoAdjust="0"/>
    <p:restoredTop sz="98107" autoAdjust="0"/>
  </p:normalViewPr>
  <p:slideViewPr>
    <p:cSldViewPr>
      <p:cViewPr varScale="1">
        <p:scale>
          <a:sx n="107" d="100"/>
          <a:sy n="107" d="100"/>
        </p:scale>
        <p:origin x="15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060580F-3027-44DA-B351-C80F843BA703}" type="datetimeFigureOut">
              <a:rPr lang="ru-RU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8BD3A5B-6AD2-4E8D-95FA-C988DE413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86200" y="6015038"/>
            <a:ext cx="1308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latin typeface="Verdana" pitchFamily="34" charset="0"/>
              </a:rPr>
              <a:t>LOGO</a:t>
            </a: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762000"/>
            <a:ext cx="5638800" cy="17526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5334000"/>
            <a:ext cx="8686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en-US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2BBE9-4666-41ED-93AC-70E639D12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26041-2CD1-4955-ABB0-281C0560C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3" name="Image" r:id="rId3" imgW="10006349" imgH="1269841" progId="">
                  <p:embed/>
                </p:oleObj>
              </mc:Choice>
              <mc:Fallback>
                <p:oleObj name="Image" r:id="rId3" imgW="10006349" imgH="126984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914400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C82FD-D7E8-494C-89B9-E7C0562D9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7" name="Image" r:id="rId3" imgW="10006349" imgH="1269841" progId="">
                  <p:embed/>
                </p:oleObj>
              </mc:Choice>
              <mc:Fallback>
                <p:oleObj name="Image" r:id="rId3" imgW="10006349" imgH="126984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914400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76325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77666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3760-50F6-4788-8589-A4FA7D770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1" name="Image" r:id="rId3" imgW="10006349" imgH="1269841" progId="">
                  <p:embed/>
                </p:oleObj>
              </mc:Choice>
              <mc:Fallback>
                <p:oleObj name="Image" r:id="rId3" imgW="10006349" imgH="126984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914400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76325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77666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8F8C-B4EB-4B0F-9B5B-B37A0FD9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6ABCC-619A-48E1-87AB-0FC2AF29A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0CB95-BF1C-4453-BB39-F4BAD88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FAC8C-2D0B-4123-8BB6-57074E54C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D28A9-BAB8-462F-9A5B-124908D60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878D3-4630-4E74-90C7-7707FEC82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4E4D3-C388-4EDB-97E9-A8EED4D92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20DA9-875C-4CDC-91B9-1FE781C8C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CEF08-D6A9-43A2-9E17-0B5D3694C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" r:id="rId17" imgW="10006349" imgH="1269841" progId="">
                  <p:embed/>
                </p:oleObj>
              </mc:Choice>
              <mc:Fallback>
                <p:oleObj name="Image" r:id="rId17" imgW="10006349" imgH="126984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914400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8" name="Rectangle 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39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pPr>
              <a:defRPr/>
            </a:pPr>
            <a:fld id="{FA863259-A03F-470B-89DB-73DC4029D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  <p:sldLayoutId id="2147483749" r:id="rId12"/>
    <p:sldLayoutId id="2147483750" r:id="rId13"/>
    <p:sldLayoutId id="2147483751" r:id="rId14"/>
  </p:sldLayoutIdLst>
  <p:transition/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ChangeArrowheads="1"/>
          </p:cNvSpPr>
          <p:nvPr/>
        </p:nvSpPr>
        <p:spPr bwMode="white">
          <a:xfrm>
            <a:off x="323850" y="1628775"/>
            <a:ext cx="84613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0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40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 организации  экспериментальной </a:t>
            </a:r>
          </a:p>
          <a:p>
            <a:pPr algn="ctr">
              <a:defRPr/>
            </a:pPr>
            <a:r>
              <a:rPr lang="ru-RU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инновационной деятельности</a:t>
            </a:r>
          </a:p>
          <a:p>
            <a:pPr algn="ctr">
              <a:defRPr/>
            </a:pPr>
            <a:r>
              <a:rPr lang="ru-RU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УПТО, УССО</a:t>
            </a:r>
          </a:p>
          <a:p>
            <a:pPr algn="ctr">
              <a:defRPr/>
            </a:pPr>
            <a:r>
              <a:rPr lang="ru-RU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ru-RU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ru-RU" sz="40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8786" name="Rectangle 9"/>
          <p:cNvSpPr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1600" b="1">
                <a:solidFill>
                  <a:schemeClr val="tx2"/>
                </a:solidFill>
                <a:latin typeface="Georgia" pitchFamily="18" charset="0"/>
              </a:rPr>
            </a:br>
            <a:endParaRPr lang="ru-RU" sz="1600" b="1">
              <a:solidFill>
                <a:schemeClr val="tx2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39750" y="228600"/>
            <a:ext cx="837565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Республиканский институт профессионального </a:t>
            </a: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образования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 useBgFill="1">
        <p:nvSpPr>
          <p:cNvPr id="118791" name="Rectangle 8"/>
          <p:cNvSpPr>
            <a:spLocks noChangeArrowheads="1"/>
          </p:cNvSpPr>
          <p:nvPr/>
        </p:nvSpPr>
        <p:spPr bwMode="auto">
          <a:xfrm>
            <a:off x="3851275" y="6092825"/>
            <a:ext cx="1368425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 txBox="1">
            <a:spLocks noGrp="1"/>
          </p:cNvSpPr>
          <p:nvPr/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00" b="1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9" name="Нижний колонтитул 4"/>
          <p:cNvSpPr txBox="1">
            <a:spLocks noGrp="1"/>
          </p:cNvSpPr>
          <p:nvPr/>
        </p:nvSpPr>
        <p:spPr bwMode="auto">
          <a:xfrm>
            <a:off x="5943600" y="6508750"/>
            <a:ext cx="2895600" cy="290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00" b="1">
                <a:latin typeface="+mn-lt"/>
              </a:rPr>
              <a:t>Company Logo</a:t>
            </a:r>
          </a:p>
        </p:txBody>
      </p:sp>
      <p:sp>
        <p:nvSpPr>
          <p:cNvPr id="128003" name="Rectangle 6"/>
          <p:cNvSpPr>
            <a:spLocks noChangeArrowheads="1"/>
          </p:cNvSpPr>
          <p:nvPr/>
        </p:nvSpPr>
        <p:spPr bwMode="auto">
          <a:xfrm>
            <a:off x="7164388" y="0"/>
            <a:ext cx="1979612" cy="233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8004" name="Rectangle 7"/>
          <p:cNvSpPr>
            <a:spLocks noChangeArrowheads="1"/>
          </p:cNvSpPr>
          <p:nvPr/>
        </p:nvSpPr>
        <p:spPr bwMode="auto">
          <a:xfrm>
            <a:off x="7199313" y="6524625"/>
            <a:ext cx="1944687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0" name="Rectangle 50"/>
          <p:cNvSpPr>
            <a:spLocks noChangeArrowheads="1"/>
          </p:cNvSpPr>
          <p:nvPr/>
        </p:nvSpPr>
        <p:spPr bwMode="auto">
          <a:xfrm>
            <a:off x="684213" y="333375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2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Кодекс об образовании </a:t>
            </a:r>
            <a:br>
              <a:rPr lang="ru-RU" sz="22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ГЛАВА 31. НАУЧНО-МЕТОДИЧЕСКОЕ ОБЕСПЕЧЕНИЕ ПТО</a:t>
            </a:r>
            <a:b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400" b="1">
                <a:solidFill>
                  <a:schemeClr val="tx2"/>
                </a:solidFill>
                <a:latin typeface="Times New Roman" pitchFamily="18" charset="0"/>
              </a:rPr>
            </a:br>
            <a:endParaRPr lang="ru-RU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8006" name="Rectangle 51"/>
          <p:cNvSpPr>
            <a:spLocks noChangeArrowheads="1"/>
          </p:cNvSpPr>
          <p:nvPr/>
        </p:nvSpPr>
        <p:spPr bwMode="auto">
          <a:xfrm>
            <a:off x="179388" y="954088"/>
            <a:ext cx="878522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i="1">
                <a:solidFill>
                  <a:schemeClr val="tx2"/>
                </a:solidFill>
                <a:latin typeface="Verdana" pitchFamily="34" charset="0"/>
              </a:rPr>
              <a:t>       </a:t>
            </a:r>
            <a:r>
              <a:rPr lang="ru-RU" sz="2000" b="1" i="1">
                <a:solidFill>
                  <a:schemeClr val="tx2"/>
                </a:solidFill>
                <a:latin typeface="Times New Roman" pitchFamily="18" charset="0"/>
              </a:rPr>
              <a:t>Статья 185. Учебно-программная документация образовательных программ профессионально-технического образования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800" b="1" i="1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400" b="1">
                <a:latin typeface="Times New Roman" pitchFamily="18" charset="0"/>
              </a:rPr>
              <a:t>2.   </a:t>
            </a:r>
            <a:r>
              <a:rPr lang="ru-RU" sz="1400">
                <a:latin typeface="Times New Roman" pitchFamily="18" charset="0"/>
              </a:rPr>
              <a:t>Учебные планы подразделяются на</a:t>
            </a:r>
            <a:r>
              <a:rPr lang="ru-RU" sz="1400" b="1">
                <a:latin typeface="Times New Roman" pitchFamily="18" charset="0"/>
              </a:rPr>
              <a:t>: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400" b="1">
                <a:latin typeface="Times New Roman" pitchFamily="18" charset="0"/>
              </a:rPr>
              <a:t>2.3</a:t>
            </a:r>
            <a:r>
              <a:rPr lang="ru-RU" sz="1400">
                <a:latin typeface="Times New Roman" pitchFamily="18" charset="0"/>
              </a:rPr>
              <a:t>. </a:t>
            </a:r>
            <a:r>
              <a:rPr lang="ru-RU" sz="1400" i="1">
                <a:solidFill>
                  <a:schemeClr val="tx2"/>
                </a:solidFill>
                <a:latin typeface="Times New Roman" pitchFamily="18" charset="0"/>
              </a:rPr>
              <a:t>экспериментальные учебные планы </a:t>
            </a:r>
            <a:r>
              <a:rPr lang="ru-RU" sz="1400" b="1">
                <a:latin typeface="Times New Roman" pitchFamily="18" charset="0"/>
              </a:rPr>
              <a:t>по специальности (специальностям).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400" b="1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400" b="1">
                <a:latin typeface="Times New Roman" pitchFamily="18" charset="0"/>
              </a:rPr>
              <a:t>5.   </a:t>
            </a:r>
            <a:r>
              <a:rPr lang="ru-RU" sz="1400" i="1">
                <a:solidFill>
                  <a:schemeClr val="tx2"/>
                </a:solidFill>
                <a:latin typeface="Times New Roman" pitchFamily="18" charset="0"/>
              </a:rPr>
              <a:t>Экспериментальный учебный план</a:t>
            </a:r>
            <a:r>
              <a:rPr lang="ru-RU" sz="1400" b="1" i="1">
                <a:latin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</a:rPr>
              <a:t>по специальности (специальностям) апробируется в УО, реализующем образовательные программы ПТО</a:t>
            </a:r>
            <a:r>
              <a:rPr lang="ru-RU" sz="1400" b="1" i="1">
                <a:latin typeface="Times New Roman" pitchFamily="18" charset="0"/>
              </a:rPr>
              <a:t>, </a:t>
            </a:r>
            <a:r>
              <a:rPr lang="ru-RU" sz="1400" i="1">
                <a:solidFill>
                  <a:schemeClr val="tx2"/>
                </a:solidFill>
                <a:latin typeface="Times New Roman" pitchFamily="18" charset="0"/>
              </a:rPr>
              <a:t>на базе которого осуществляется экспериментальная деятельность.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ru-RU" sz="1400" i="1">
                <a:solidFill>
                  <a:schemeClr val="tx2"/>
                </a:solidFill>
                <a:latin typeface="Times New Roman" pitchFamily="18" charset="0"/>
              </a:rPr>
              <a:t>Экспериментальные учебные планы</a:t>
            </a:r>
            <a:r>
              <a:rPr lang="ru-RU" sz="1400" b="1" i="1">
                <a:latin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</a:rPr>
              <a:t>по специальности (специальностям) разрабатываются УО, реализующими образовательные программы ПТО</a:t>
            </a:r>
            <a:r>
              <a:rPr lang="ru-RU" sz="1400" b="1" i="1">
                <a:latin typeface="Times New Roman" pitchFamily="18" charset="0"/>
              </a:rPr>
              <a:t>, </a:t>
            </a:r>
            <a:r>
              <a:rPr lang="ru-RU" sz="1400" i="1">
                <a:latin typeface="Times New Roman" pitchFamily="18" charset="0"/>
              </a:rPr>
              <a:t>на </a:t>
            </a:r>
            <a:r>
              <a:rPr lang="ru-RU" sz="1400" i="1">
                <a:solidFill>
                  <a:schemeClr val="tx2"/>
                </a:solidFill>
                <a:latin typeface="Times New Roman" pitchFamily="18" charset="0"/>
              </a:rPr>
              <a:t>базе которых осуществляется экспериментальная деятельность,</a:t>
            </a:r>
            <a:r>
              <a:rPr lang="ru-RU" sz="1400" b="1" i="1">
                <a:latin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</a:rPr>
              <a:t>и утверждаются Минобром по согласованию с заинтересованными республиканскими органами государственного управления, иными государственными организациями, подчиненными Правительству Республики Беларусь.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ru-RU" sz="1400" b="1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400" b="1" i="1">
                <a:latin typeface="Times New Roman" pitchFamily="18" charset="0"/>
              </a:rPr>
              <a:t>7</a:t>
            </a:r>
            <a:r>
              <a:rPr lang="ru-RU" sz="1400">
                <a:latin typeface="Times New Roman" pitchFamily="18" charset="0"/>
              </a:rPr>
              <a:t>.   Учебные программы подразделяются</a:t>
            </a:r>
            <a:r>
              <a:rPr lang="ru-RU" sz="1400" b="1" i="1">
                <a:latin typeface="Times New Roman" pitchFamily="18" charset="0"/>
              </a:rPr>
              <a:t> </a:t>
            </a:r>
            <a:r>
              <a:rPr lang="ru-RU" sz="1400">
                <a:latin typeface="Times New Roman" pitchFamily="18" charset="0"/>
              </a:rPr>
              <a:t>на: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400" b="1" i="1">
                <a:latin typeface="Times New Roman" pitchFamily="18" charset="0"/>
              </a:rPr>
              <a:t>7.3. </a:t>
            </a:r>
            <a:r>
              <a:rPr lang="ru-RU" sz="1400" i="1">
                <a:solidFill>
                  <a:schemeClr val="tx2"/>
                </a:solidFill>
                <a:latin typeface="Times New Roman" pitchFamily="18" charset="0"/>
              </a:rPr>
              <a:t>экспериментальные учебные программы</a:t>
            </a:r>
            <a:r>
              <a:rPr lang="ru-RU" sz="1400" b="1" i="1">
                <a:latin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</a:rPr>
              <a:t>УО, реализующих образовательные программы ПТО, по учебным предметам профессионального компонента….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400" b="1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400" b="1" i="1">
                <a:latin typeface="Times New Roman" pitchFamily="18" charset="0"/>
              </a:rPr>
              <a:t>10.   </a:t>
            </a:r>
            <a:r>
              <a:rPr lang="ru-RU" sz="1400" i="1">
                <a:solidFill>
                  <a:schemeClr val="tx2"/>
                </a:solidFill>
                <a:latin typeface="Times New Roman" pitchFamily="18" charset="0"/>
              </a:rPr>
              <a:t>Экспериментальная учебная программа</a:t>
            </a:r>
            <a:r>
              <a:rPr lang="ru-RU" sz="1400" b="1" i="1">
                <a:latin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</a:rPr>
              <a:t>УО, реализующего образовательные программы ПТО, по учебному предмету профессионального компонента апробируется в УО, реализующем образовательные программы ПТО, </a:t>
            </a:r>
            <a:r>
              <a:rPr lang="ru-RU" sz="1400" i="1">
                <a:solidFill>
                  <a:schemeClr val="tx2"/>
                </a:solidFill>
                <a:latin typeface="Times New Roman" pitchFamily="18" charset="0"/>
              </a:rPr>
              <a:t>на базе которого осуществляется экспериментальная</a:t>
            </a:r>
            <a:r>
              <a:rPr lang="ru-RU" sz="1400" b="1" i="1">
                <a:latin typeface="Times New Roman" pitchFamily="18" charset="0"/>
              </a:rPr>
              <a:t> </a:t>
            </a:r>
            <a:r>
              <a:rPr lang="ru-RU" sz="1400" i="1">
                <a:solidFill>
                  <a:schemeClr val="tx2"/>
                </a:solidFill>
                <a:latin typeface="Times New Roman" pitchFamily="18" charset="0"/>
              </a:rPr>
              <a:t>деятельность.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ru-RU" sz="1400" i="1">
                <a:solidFill>
                  <a:schemeClr val="tx2"/>
                </a:solidFill>
                <a:latin typeface="Times New Roman" pitchFamily="18" charset="0"/>
              </a:rPr>
              <a:t>Экспериментальные учебные программы</a:t>
            </a:r>
            <a:r>
              <a:rPr lang="ru-RU" sz="1400" b="1" i="1">
                <a:latin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</a:rPr>
              <a:t>УО, реализующих образовательные программы ПТО, по учебным предметам профессионального компонента разрабатываются УО, реализующими образовательные программы ПТО</a:t>
            </a:r>
            <a:r>
              <a:rPr lang="ru-RU" sz="1400" b="1" i="1">
                <a:latin typeface="Times New Roman" pitchFamily="18" charset="0"/>
              </a:rPr>
              <a:t>, </a:t>
            </a:r>
            <a:r>
              <a:rPr lang="ru-RU" sz="1400" i="1">
                <a:solidFill>
                  <a:schemeClr val="tx2"/>
                </a:solidFill>
                <a:latin typeface="Times New Roman" pitchFamily="18" charset="0"/>
              </a:rPr>
              <a:t>на базе которых осуществляется экспериментальная деятельность</a:t>
            </a:r>
            <a:r>
              <a:rPr lang="ru-RU" sz="1400" b="1" i="1">
                <a:latin typeface="Times New Roman" pitchFamily="18" charset="0"/>
              </a:rPr>
              <a:t>, и </a:t>
            </a:r>
            <a:r>
              <a:rPr lang="ru-RU" sz="1400" b="1">
                <a:latin typeface="Times New Roman" pitchFamily="18" charset="0"/>
              </a:rPr>
              <a:t>утверждаются Минобром по согласованию с заинтересованными республиканскими органами государственного управления, иными государственными организациями, подчиненными</a:t>
            </a:r>
            <a:r>
              <a:rPr lang="ru-RU" sz="1400" b="1" i="1">
                <a:latin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</a:rPr>
              <a:t>Правительству Республики Беларусь.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29028" name="Rectangle 6"/>
          <p:cNvSpPr>
            <a:spLocks noChangeArrowheads="1"/>
          </p:cNvSpPr>
          <p:nvPr/>
        </p:nvSpPr>
        <p:spPr bwMode="auto">
          <a:xfrm>
            <a:off x="7164388" y="0"/>
            <a:ext cx="1979612" cy="233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9029" name="Rectangle 7"/>
          <p:cNvSpPr>
            <a:spLocks noChangeArrowheads="1"/>
          </p:cNvSpPr>
          <p:nvPr/>
        </p:nvSpPr>
        <p:spPr bwMode="auto">
          <a:xfrm>
            <a:off x="7199313" y="6524625"/>
            <a:ext cx="1944687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684213" y="333375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2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Кодекс об образовании </a:t>
            </a:r>
            <a:br>
              <a:rPr lang="ru-RU" sz="22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ГЛАВА 36. НАУЧНО-МЕТОДИЧЕСКОЕ ОБЕСПЕЧЕНИЕ ССО</a:t>
            </a:r>
            <a:b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400" b="1">
                <a:solidFill>
                  <a:schemeClr val="tx2"/>
                </a:solidFill>
                <a:latin typeface="Times New Roman" pitchFamily="18" charset="0"/>
              </a:rPr>
            </a:br>
            <a:endParaRPr lang="ru-RU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9031" name="Rectangle 11"/>
          <p:cNvSpPr>
            <a:spLocks noChangeArrowheads="1"/>
          </p:cNvSpPr>
          <p:nvPr/>
        </p:nvSpPr>
        <p:spPr bwMode="auto">
          <a:xfrm>
            <a:off x="179388" y="1130300"/>
            <a:ext cx="8713787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b="1" i="1">
                <a:solidFill>
                  <a:schemeClr val="tx2"/>
                </a:solidFill>
                <a:latin typeface="Times New Roman" pitchFamily="18" charset="0"/>
              </a:rPr>
              <a:t>     Статья 201. Учебно-программная документация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b="1" i="1">
                <a:solidFill>
                  <a:schemeClr val="tx2"/>
                </a:solidFill>
                <a:latin typeface="Times New Roman" pitchFamily="18" charset="0"/>
              </a:rPr>
              <a:t>     образовательных программ ССО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800" b="1" i="1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400">
                <a:latin typeface="Times New Roman" pitchFamily="18" charset="0"/>
              </a:rPr>
              <a:t>2.       </a:t>
            </a:r>
            <a:r>
              <a:rPr lang="ru-RU" sz="1300">
                <a:latin typeface="Times New Roman" pitchFamily="18" charset="0"/>
              </a:rPr>
              <a:t>Учебные планы подразделяются на</a:t>
            </a:r>
            <a:r>
              <a:rPr lang="ru-RU" sz="1300" b="1">
                <a:latin typeface="Times New Roman" pitchFamily="18" charset="0"/>
              </a:rPr>
              <a:t>: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ru-RU" sz="1300" b="1">
                <a:latin typeface="Times New Roman" pitchFamily="18" charset="0"/>
              </a:rPr>
              <a:t>2.4. </a:t>
            </a: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экспериментальные учебные планы УО</a:t>
            </a:r>
            <a:r>
              <a:rPr lang="ru-RU" sz="1300" b="1">
                <a:latin typeface="Times New Roman" pitchFamily="18" charset="0"/>
              </a:rPr>
              <a:t>, реализующих образовательные программы ССО, </a:t>
            </a: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по специальностям (направлениям специальностей) и специализациям.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ru-RU" sz="1300" i="1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300">
                <a:latin typeface="Times New Roman" pitchFamily="18" charset="0"/>
              </a:rPr>
              <a:t>6.</a:t>
            </a:r>
            <a:r>
              <a:rPr lang="ru-RU" sz="1300" b="1">
                <a:latin typeface="Times New Roman" pitchFamily="18" charset="0"/>
              </a:rPr>
              <a:t>     </a:t>
            </a: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Экспериментальный учебный план УО</a:t>
            </a:r>
            <a:r>
              <a:rPr lang="ru-RU" sz="1300" b="1">
                <a:latin typeface="Times New Roman" pitchFamily="18" charset="0"/>
              </a:rPr>
              <a:t>, реализующего образовательные программы ССО, по специальности (направлению специальности) и специализации апробируется в УО, реализующем образовательные программы ССО, </a:t>
            </a: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на базе которого осуществляется экспериментальная деятельность.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Экспериментальные учебные планы учреждений образования</a:t>
            </a:r>
            <a:r>
              <a:rPr lang="ru-RU" sz="1300" b="1">
                <a:latin typeface="Times New Roman" pitchFamily="18" charset="0"/>
              </a:rPr>
              <a:t>, реализующих образовательные программы ССО, по специальностям (направлениям специальностей) и специализациям разрабатываются УО, реализующими образовательные программы ССО, </a:t>
            </a: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на базе которых осуществляется экспериментальная деятельность,</a:t>
            </a:r>
            <a:r>
              <a:rPr lang="ru-RU" sz="1300" b="1">
                <a:latin typeface="Times New Roman" pitchFamily="18" charset="0"/>
              </a:rPr>
              <a:t> и утверждаются Минобром по согласованию с учредителями этих УО.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300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300">
                <a:latin typeface="Times New Roman" pitchFamily="18" charset="0"/>
              </a:rPr>
              <a:t>8.     Учебные программы подразделяются на:</a:t>
            </a:r>
            <a:endParaRPr lang="ru-RU" sz="1300" b="1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ru-RU" sz="1300" b="1">
                <a:latin typeface="Times New Roman" pitchFamily="18" charset="0"/>
              </a:rPr>
              <a:t>8.5</a:t>
            </a:r>
            <a:r>
              <a:rPr lang="ru-RU" sz="1300">
                <a:latin typeface="Times New Roman" pitchFamily="18" charset="0"/>
              </a:rPr>
              <a:t>. </a:t>
            </a: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экспериментальные учебные программы УО</a:t>
            </a:r>
            <a:r>
              <a:rPr lang="ru-RU" sz="1300" b="1">
                <a:latin typeface="Times New Roman" pitchFamily="18" charset="0"/>
              </a:rPr>
              <a:t>, реализующих образовательные программы ССО, </a:t>
            </a: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по учебным дисциплинам</a:t>
            </a:r>
            <a:r>
              <a:rPr lang="ru-RU" sz="1300">
                <a:latin typeface="Times New Roman" pitchFamily="18" charset="0"/>
              </a:rPr>
              <a:t>;</a:t>
            </a:r>
            <a:endParaRPr lang="ru-RU" sz="1300" b="1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ru-RU" sz="1300" b="1">
                <a:latin typeface="Times New Roman" pitchFamily="18" charset="0"/>
              </a:rPr>
              <a:t>8.6. </a:t>
            </a: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экспериментальные учебные программы УО</a:t>
            </a:r>
            <a:r>
              <a:rPr lang="ru-RU" sz="1300" b="1">
                <a:latin typeface="Times New Roman" pitchFamily="18" charset="0"/>
              </a:rPr>
              <a:t>, реализующих образовательные программы ССО, </a:t>
            </a: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по практике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300" b="1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300" b="1">
                <a:latin typeface="Times New Roman" pitchFamily="18" charset="0"/>
              </a:rPr>
              <a:t>13.   </a:t>
            </a: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Экспериментальная учебная программа УО</a:t>
            </a:r>
            <a:r>
              <a:rPr lang="ru-RU" sz="1300" b="1">
                <a:latin typeface="Times New Roman" pitchFamily="18" charset="0"/>
              </a:rPr>
              <a:t>, реализующего образовательные программы ССО, по учебной дисциплине, </a:t>
            </a: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экспериментальная учебная</a:t>
            </a:r>
            <a:r>
              <a:rPr lang="ru-RU" sz="1300">
                <a:latin typeface="Times New Roman" pitchFamily="18" charset="0"/>
              </a:rPr>
              <a:t> </a:t>
            </a: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программа УО</a:t>
            </a:r>
            <a:r>
              <a:rPr lang="ru-RU" sz="1300" b="1">
                <a:latin typeface="Times New Roman" pitchFamily="18" charset="0"/>
              </a:rPr>
              <a:t>, реализующего образовательные программы ССО, </a:t>
            </a: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по практике</a:t>
            </a:r>
            <a:r>
              <a:rPr lang="ru-RU" sz="1300" b="1">
                <a:latin typeface="Times New Roman" pitchFamily="18" charset="0"/>
              </a:rPr>
              <a:t> апробируются в УО, реализующем образовательные программы ССО, </a:t>
            </a: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на базе которого осуществляется экспериментальная деятельность.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Экспериментальные учебные программы УО,</a:t>
            </a:r>
            <a:r>
              <a:rPr lang="ru-RU" sz="1300" b="1">
                <a:latin typeface="Times New Roman" pitchFamily="18" charset="0"/>
              </a:rPr>
              <a:t> реализующих образовательные программы ССО, </a:t>
            </a: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по учебным дисциплинам</a:t>
            </a:r>
            <a:r>
              <a:rPr lang="ru-RU" sz="1300">
                <a:latin typeface="Times New Roman" pitchFamily="18" charset="0"/>
              </a:rPr>
              <a:t>, </a:t>
            </a: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экспериментальные учебные программы УО,</a:t>
            </a:r>
            <a:r>
              <a:rPr lang="ru-RU" sz="1300" b="1">
                <a:latin typeface="Times New Roman" pitchFamily="18" charset="0"/>
              </a:rPr>
              <a:t> реализующих образовательные программы ССО, </a:t>
            </a:r>
            <a:r>
              <a:rPr lang="ru-RU" sz="1300">
                <a:latin typeface="Times New Roman" pitchFamily="18" charset="0"/>
              </a:rPr>
              <a:t>по</a:t>
            </a: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 практике </a:t>
            </a:r>
            <a:r>
              <a:rPr lang="ru-RU" sz="1300" b="1">
                <a:latin typeface="Times New Roman" pitchFamily="18" charset="0"/>
              </a:rPr>
              <a:t>разрабатываются УО, реализующими образовательные программы ССО, </a:t>
            </a:r>
            <a:r>
              <a:rPr lang="ru-RU" sz="1300" i="1">
                <a:solidFill>
                  <a:schemeClr val="tx2"/>
                </a:solidFill>
                <a:latin typeface="Times New Roman" pitchFamily="18" charset="0"/>
              </a:rPr>
              <a:t>на базе которых осуществляется экспериментальная деятельность</a:t>
            </a:r>
            <a:r>
              <a:rPr lang="ru-RU" sz="1300">
                <a:latin typeface="Times New Roman" pitchFamily="18" charset="0"/>
              </a:rPr>
              <a:t>,</a:t>
            </a:r>
            <a:r>
              <a:rPr lang="ru-RU" sz="1300" b="1">
                <a:latin typeface="Times New Roman" pitchFamily="18" charset="0"/>
              </a:rPr>
              <a:t> и утверждаются Минобром</a:t>
            </a:r>
            <a:r>
              <a:rPr lang="ru-RU" sz="1400" b="1">
                <a:latin typeface="Times New Roman" pitchFamily="18" charset="0"/>
              </a:rPr>
              <a:t> </a:t>
            </a:r>
            <a:r>
              <a:rPr lang="ru-RU" sz="1300" b="1">
                <a:latin typeface="Times New Roman" pitchFamily="18" charset="0"/>
              </a:rPr>
              <a:t>по согласованию с учредителями этих УО.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863600"/>
          </a:xfrm>
        </p:spPr>
        <p:txBody>
          <a:bodyPr lIns="92075" tIns="46038" rIns="92075" bIns="46038"/>
          <a:lstStyle/>
          <a:p>
            <a:pPr algn="ctr">
              <a:defRPr/>
            </a:pPr>
            <a:r>
              <a:rPr lang="ru-RU" sz="1800" b="1" smtClean="0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ПОЛОЖЕНИЕ</a:t>
            </a:r>
            <a:br>
              <a:rPr lang="ru-RU" sz="1800" b="1" smtClean="0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800" b="1" smtClean="0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 УЧРЕЖДЕНИИ ПРОФЕССИОНАЛЬНО-ТЕХНИЧЕСКОГО ОБРАЗОВАНИЯ</a:t>
            </a:r>
          </a:p>
        </p:txBody>
      </p:sp>
      <p:sp>
        <p:nvSpPr>
          <p:cNvPr id="130050" name="Rectangle 7"/>
          <p:cNvSpPr>
            <a:spLocks noChangeArrowheads="1"/>
          </p:cNvSpPr>
          <p:nvPr/>
        </p:nvSpPr>
        <p:spPr bwMode="auto">
          <a:xfrm>
            <a:off x="250825" y="1557338"/>
            <a:ext cx="87090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b="1">
                <a:solidFill>
                  <a:schemeClr val="tx2"/>
                </a:solidFill>
              </a:rPr>
              <a:t>     ГЛАВА 5. ОРГАНИЗАЦИЯ ОБРАЗОВАТЕЛЬНОГО ПРОЦЕССА</a:t>
            </a:r>
            <a:endParaRPr lang="ru-RU" sz="2800" b="1">
              <a:solidFill>
                <a:schemeClr val="tx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2800" b="1">
              <a:solidFill>
                <a:schemeClr val="tx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>
                <a:solidFill>
                  <a:schemeClr val="tx2"/>
                </a:solidFill>
              </a:rPr>
              <a:t>   </a:t>
            </a:r>
            <a:r>
              <a:rPr lang="ru-RU" sz="2400" b="1">
                <a:solidFill>
                  <a:schemeClr val="tx2"/>
                </a:solidFill>
              </a:rPr>
              <a:t>40. </a:t>
            </a:r>
            <a:r>
              <a:rPr lang="ru-RU" sz="2400" i="1">
                <a:solidFill>
                  <a:schemeClr val="tx2"/>
                </a:solidFill>
              </a:rPr>
              <a:t>Экспериментальная и инновационная деятельность</a:t>
            </a:r>
            <a:r>
              <a:rPr lang="ru-RU" sz="2400" b="1">
                <a:solidFill>
                  <a:schemeClr val="tx2"/>
                </a:solidFill>
              </a:rPr>
              <a:t> в УПТО осуществляется в соответствии со статьей 97 Кодекса Республики Беларусь об образовании, в порядке, установленном законодательством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923925" y="260350"/>
            <a:ext cx="7427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ПОЛОЖЕНИЕ</a:t>
            </a:r>
            <a:br>
              <a:rPr lang="ru-RU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 УЧРЕЖДЕНИИ СРЕДНЕГО СПЕЦИАЛЬНОГО ОБРАЗОВАНИЯ</a:t>
            </a:r>
          </a:p>
        </p:txBody>
      </p:sp>
      <p:sp>
        <p:nvSpPr>
          <p:cNvPr id="131075" name="Rectangle 5"/>
          <p:cNvSpPr>
            <a:spLocks noGrp="1" noChangeArrowheads="1"/>
          </p:cNvSpPr>
          <p:nvPr>
            <p:ph idx="1"/>
          </p:nvPr>
        </p:nvSpPr>
        <p:spPr>
          <a:xfrm>
            <a:off x="755650" y="1700213"/>
            <a:ext cx="7772400" cy="3927475"/>
          </a:xfrm>
        </p:spPr>
        <p:txBody>
          <a:bodyPr/>
          <a:lstStyle/>
          <a:p>
            <a:r>
              <a:rPr lang="ru-RU" smtClean="0">
                <a:solidFill>
                  <a:schemeClr val="tx2"/>
                </a:solidFill>
                <a:latin typeface="Arial" charset="0"/>
              </a:rPr>
              <a:t>22. .. К компетенции работы предметной (цикловой) комиссии относятся:</a:t>
            </a:r>
          </a:p>
          <a:p>
            <a:r>
              <a:rPr lang="ru-RU" smtClean="0">
                <a:solidFill>
                  <a:schemeClr val="tx2"/>
                </a:solidFill>
                <a:latin typeface="Arial" charset="0"/>
              </a:rPr>
              <a:t>…. </a:t>
            </a:r>
            <a:r>
              <a:rPr lang="ru-RU" b="0" smtClean="0">
                <a:solidFill>
                  <a:schemeClr val="tx2"/>
                </a:solidFill>
                <a:latin typeface="Arial" charset="0"/>
              </a:rPr>
              <a:t>участие в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b="0" i="1" smtClean="0">
                <a:solidFill>
                  <a:schemeClr val="tx2"/>
                </a:solidFill>
                <a:latin typeface="Arial" charset="0"/>
              </a:rPr>
              <a:t>экспериментальной и инновационной деятельности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b="0" smtClean="0">
                <a:solidFill>
                  <a:schemeClr val="tx2"/>
                </a:solidFill>
                <a:latin typeface="Arial" charset="0"/>
              </a:rPr>
              <a:t>колледжа…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12776"/>
            <a:ext cx="8219256" cy="45938"/>
          </a:xfrm>
        </p:spPr>
        <p:txBody>
          <a:bodyPr/>
          <a:lstStyle/>
          <a:p>
            <a:pPr algn="ctr"/>
            <a:r>
              <a:rPr lang="ru-RU" sz="1400" b="1" dirty="0"/>
              <a:t>ИНСТРУКЦИЯ</a:t>
            </a:r>
            <a:br>
              <a:rPr lang="ru-RU" sz="1400" b="1" dirty="0"/>
            </a:br>
            <a:r>
              <a:rPr lang="ru-RU" sz="1400" b="1" dirty="0"/>
              <a:t>О ПОРЯДКЕ ОСУЩЕСТВЛЕНИЯ И РАЗМЕРАХ СТИМУЛИРУЮЩИХ И КОМПЕНСИРУЮЩИХ ВЫПЛАТ РАБОТНИКАМ БЮДЖЕТНЫХ ОРГАНИЗАЦИЙ, ПОДЧИНЕННЫХ МИНИСТЕРСТВУ ОБРАЗОВАНИЯ, И БЮДЖЕТНЫХ ОРГАНИЗАЦИЙ, ПОДЧИНЕННЫХ МЕСТНЫМ ИСПОЛНИТЕЛЬНЫМ И РАСПОРЯДИТЕЛЬНЫМ ОРГАНАМ И ОТНОСЯЩИХСЯ К СФЕРЕ ДЕЯТЕЛЬНОСТИ МИНИСТЕРСТВА </a:t>
            </a:r>
            <a:r>
              <a:rPr lang="ru-RU" sz="1400" b="1" dirty="0" smtClean="0"/>
              <a:t>ОБРАЗОВАНИЯ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dirty="0"/>
              <a:t>(в ред. постановлений Минобразования от 11.12.2019 N 185,</a:t>
            </a:r>
            <a:br>
              <a:rPr lang="ru-RU" sz="1200" dirty="0"/>
            </a:br>
            <a:r>
              <a:rPr lang="ru-RU" sz="1200" dirty="0"/>
              <a:t>от 25.11.2020 N 286)</a:t>
            </a:r>
            <a:br>
              <a:rPr lang="ru-RU" sz="1200" dirty="0"/>
            </a:br>
            <a:r>
              <a:rPr lang="ru-RU" sz="1200" b="1" dirty="0"/>
              <a:t/>
            </a:r>
            <a:br>
              <a:rPr lang="ru-RU" sz="1200" b="1" dirty="0"/>
            </a:br>
            <a:endParaRPr lang="ru-RU" sz="1200" b="1" dirty="0" smtClean="0">
              <a:solidFill>
                <a:srgbClr val="102E5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5048" y="2492896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 Надбавки устанавливаются:</a:t>
            </a:r>
          </a:p>
          <a:p>
            <a:r>
              <a:rPr lang="ru-RU" dirty="0"/>
              <a:t>3.1. за характер труда педагогическим работникам (за исключением руководителей бюджетных организаций сферы образования и их заместителей) за выполнение отдельных видов работ</a:t>
            </a:r>
            <a:r>
              <a:rPr lang="ru-RU" dirty="0" smtClean="0"/>
              <a:t>: </a:t>
            </a:r>
          </a:p>
          <a:p>
            <a:r>
              <a:rPr lang="ru-RU" dirty="0" smtClean="0"/>
              <a:t>…</a:t>
            </a:r>
          </a:p>
          <a:p>
            <a:r>
              <a:rPr lang="ru-RU" dirty="0" smtClean="0"/>
              <a:t>- </a:t>
            </a:r>
            <a:r>
              <a:rPr lang="ru-RU" b="1" dirty="0" smtClean="0"/>
              <a:t>участие </a:t>
            </a:r>
            <a:r>
              <a:rPr lang="ru-RU" b="1" dirty="0"/>
              <a:t>в экспериментальной и инновационной деятельности в сфере образования, проводимой в соответствии со статьей 97 Кодекса</a:t>
            </a:r>
            <a:r>
              <a:rPr lang="ru-RU" dirty="0"/>
              <a:t> Республики Беларусь об образовании, в том числе руководство и консультирование экспериментальных и инновационных проектов;</a:t>
            </a:r>
          </a:p>
          <a:p>
            <a:endParaRPr lang="ru-RU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2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7164388" y="0"/>
            <a:ext cx="1979612" cy="233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4148" name="Rectangle 6"/>
          <p:cNvSpPr>
            <a:spLocks noChangeArrowheads="1"/>
          </p:cNvSpPr>
          <p:nvPr/>
        </p:nvSpPr>
        <p:spPr bwMode="auto">
          <a:xfrm>
            <a:off x="7199313" y="6524625"/>
            <a:ext cx="1944687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4149" name="AutoShape 14"/>
          <p:cNvSpPr>
            <a:spLocks noChangeAspect="1" noChangeArrowheads="1" noTextEdit="1"/>
          </p:cNvSpPr>
          <p:nvPr/>
        </p:nvSpPr>
        <p:spPr bwMode="gray">
          <a:xfrm flipH="1">
            <a:off x="5864225" y="1228725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611188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ru-RU" sz="16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ИНСТРУКЦИЯ</a:t>
            </a:r>
            <a:br>
              <a:rPr lang="ru-RU" sz="16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ПОРЯДКЕ ОСУЩЕСТВЛЕНИЯ ЭКСПЕРИМЕНТАЛЬНОЙ </a:t>
            </a:r>
            <a:br>
              <a:rPr lang="ru-RU" sz="16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ИННОВАЦИОННОЙ ДЕЯТЕЛЬНОСТИ В СФЕРЕ ОБРАЗОВАНИЯ</a:t>
            </a:r>
          </a:p>
        </p:txBody>
      </p:sp>
      <p:sp>
        <p:nvSpPr>
          <p:cNvPr id="134151" name="Rectangle 37"/>
          <p:cNvSpPr>
            <a:spLocks noChangeArrowheads="1"/>
          </p:cNvSpPr>
          <p:nvPr/>
        </p:nvSpPr>
        <p:spPr bwMode="auto">
          <a:xfrm>
            <a:off x="250825" y="1268413"/>
            <a:ext cx="8424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</a:rPr>
              <a:t>2.</a:t>
            </a:r>
            <a:r>
              <a:rPr lang="ru-RU" sz="600">
                <a:solidFill>
                  <a:srgbClr val="FFFFFF"/>
                </a:solidFill>
                <a:latin typeface="Times New Roman" pitchFamily="18" charset="0"/>
              </a:rPr>
              <a:t>         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</a:rPr>
              <a:t>Экспериментальная деятельность</a:t>
            </a:r>
            <a:r>
              <a:rPr lang="ru-RU" sz="2000" b="1">
                <a:latin typeface="Times New Roman" pitchFamily="18" charset="0"/>
              </a:rPr>
              <a:t> - процесс проверки результатов фундаментальных и прикладных научных исследований в сфере образования в целях определения эффективности и целесообразности их массового использования посредством реализации экспериментального проекта.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2000" b="1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     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</a:rPr>
              <a:t>Инновационная деятельность</a:t>
            </a:r>
            <a:r>
              <a:rPr lang="ru-RU" sz="2000" b="1">
                <a:latin typeface="Times New Roman" pitchFamily="18" charset="0"/>
              </a:rPr>
              <a:t> - процесс внедрения в практику апробированных в ходе экспериментальной деятельности результатов фундаментальных и прикладных научных исследований в сфере образования посредством реализации инновационного проекта.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2000" b="1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</a:rPr>
              <a:t>10.  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</a:rPr>
              <a:t>Порядок</a:t>
            </a: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организации и проведения оценки экспериментальных проектов, утверждение руководителей экспериментальных проектов, сроков экспериментальной деятельности 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</a:rPr>
              <a:t>определяют организации, осуществляющие научно-методическое обеспечение образования.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2400" b="1" i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ru-RU" sz="2000" b="1" smtClean="0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Организационно-методическое сопровождение ЭИД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6804025" cy="4911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Участие в разработке нормативного правового обеспечения ЭИД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Определение тематики ЭИД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Рассмотрение на заседаниях экспертного совета РИПО заявок, отчетов по ЭИД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Подготовка предложений и согласование в Министерстве образования перечня экспериментальных, инновационных площадок на учебный год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Ежегодный приказ РИПО «Об организации экспериментальной и инновационной деятельности УПТО и УССО»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Взаимодействие с управлениями образования, УМЦ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Консультации по организации, содержанию ЭИД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Формирование архива по ЭИД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latin typeface="Arial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>
                <a:solidFill>
                  <a:srgbClr val="102E50"/>
                </a:solidFill>
                <a:latin typeface="Arial" charset="0"/>
              </a:rPr>
              <a:t> </a:t>
            </a:r>
            <a:r>
              <a:rPr lang="ru-RU" sz="2000" i="1" dirty="0" smtClean="0">
                <a:solidFill>
                  <a:srgbClr val="102E50"/>
                </a:solidFill>
                <a:latin typeface="Arial" charset="0"/>
              </a:rPr>
              <a:t>    </a:t>
            </a:r>
            <a:r>
              <a:rPr lang="ru-RU" sz="1800" i="1" dirty="0" smtClean="0">
                <a:solidFill>
                  <a:srgbClr val="102E50"/>
                </a:solidFill>
              </a:rPr>
              <a:t>Методические рекомендации определяют понятийно-терминологический аппарат, порядок разработки проектов, организации экспериментальной (инновационной) деятельности, права и обязанности участников, содержат макеты документов</a:t>
            </a:r>
            <a:endParaRPr lang="ru-RU" sz="1800" dirty="0" smtClean="0">
              <a:solidFill>
                <a:srgbClr val="102E5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</a:t>
            </a:r>
          </a:p>
        </p:txBody>
      </p:sp>
      <p:pic>
        <p:nvPicPr>
          <p:cNvPr id="139267" name="Picture 4" descr="эи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6550" y="2924175"/>
            <a:ext cx="22796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ru-RU" sz="2800" b="1" smtClean="0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Определение тематики ЭИД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7338" y="1268413"/>
            <a:ext cx="8856662" cy="4679950"/>
          </a:xfrm>
        </p:spPr>
        <p:txBody>
          <a:bodyPr/>
          <a:lstStyle/>
          <a:p>
            <a:pPr>
              <a:lnSpc>
                <a:spcPts val="2000"/>
              </a:lnSpc>
              <a:buFont typeface="Wingdings" pitchFamily="2" charset="2"/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lnSpc>
                <a:spcPts val="23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  1. Предложения УО «РИПО» </a:t>
            </a:r>
          </a:p>
          <a:p>
            <a:pPr>
              <a:lnSpc>
                <a:spcPts val="23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  </a:t>
            </a:r>
            <a:r>
              <a:rPr lang="ru-RU" sz="2400" b="0" dirty="0" smtClean="0">
                <a:solidFill>
                  <a:schemeClr val="tx2"/>
                </a:solidFill>
              </a:rPr>
              <a:t>(</a:t>
            </a:r>
            <a:r>
              <a:rPr lang="ru-RU" sz="2400" b="0" i="1" dirty="0" smtClean="0">
                <a:solidFill>
                  <a:schemeClr val="tx2"/>
                </a:solidFill>
              </a:rPr>
              <a:t>апробация результатов НИР, </a:t>
            </a:r>
          </a:p>
          <a:p>
            <a:pPr>
              <a:lnSpc>
                <a:spcPts val="2300"/>
              </a:lnSpc>
              <a:buFont typeface="Wingdings" pitchFamily="2" charset="2"/>
              <a:buNone/>
            </a:pPr>
            <a:r>
              <a:rPr lang="ru-RU" sz="2400" b="0" i="1" dirty="0" smtClean="0">
                <a:solidFill>
                  <a:schemeClr val="tx2"/>
                </a:solidFill>
              </a:rPr>
              <a:t>   перспективные направления развития системы ПО</a:t>
            </a:r>
            <a:r>
              <a:rPr lang="ru-RU" sz="2400" b="0" dirty="0" smtClean="0">
                <a:solidFill>
                  <a:schemeClr val="tx2"/>
                </a:solidFill>
              </a:rPr>
              <a:t>)</a:t>
            </a:r>
            <a:r>
              <a:rPr lang="ru-RU" sz="2000" b="0" dirty="0" smtClean="0">
                <a:solidFill>
                  <a:schemeClr val="tx2"/>
                </a:solidFill>
              </a:rPr>
              <a:t> </a:t>
            </a:r>
          </a:p>
          <a:p>
            <a:pPr>
              <a:lnSpc>
                <a:spcPts val="2000"/>
              </a:lnSpc>
              <a:buFont typeface="Wingdings" pitchFamily="2" charset="2"/>
              <a:buNone/>
            </a:pPr>
            <a:endParaRPr lang="ru-RU" sz="2000" b="0" dirty="0" smtClean="0">
              <a:solidFill>
                <a:schemeClr val="tx2"/>
              </a:solidFill>
            </a:endParaRPr>
          </a:p>
          <a:p>
            <a:pPr>
              <a:lnSpc>
                <a:spcPts val="2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>
              <a:lnSpc>
                <a:spcPts val="25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chemeClr val="tx2"/>
                </a:solidFill>
              </a:rPr>
              <a:t>  </a:t>
            </a:r>
            <a:r>
              <a:rPr lang="ru-RU" sz="2400" dirty="0" smtClean="0">
                <a:solidFill>
                  <a:schemeClr val="tx2"/>
                </a:solidFill>
              </a:rPr>
              <a:t>2. Предложения управлений образования,   </a:t>
            </a:r>
          </a:p>
          <a:p>
            <a:pPr>
              <a:lnSpc>
                <a:spcPts val="25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  учреждений образования другой подчиненности (</a:t>
            </a:r>
            <a:r>
              <a:rPr lang="ru-RU" sz="2400" dirty="0" smtClean="0">
                <a:solidFill>
                  <a:srgbClr val="FF0000"/>
                </a:solidFill>
              </a:rPr>
              <a:t>до 20.04.2021 г. в УО РИПО</a:t>
            </a:r>
            <a:r>
              <a:rPr lang="ru-RU" sz="2400" dirty="0" smtClean="0">
                <a:solidFill>
                  <a:schemeClr val="tx2"/>
                </a:solidFill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tx2"/>
                </a:solidFill>
              </a:rPr>
              <a:t>   </a:t>
            </a:r>
            <a:endParaRPr lang="ru-RU" sz="2400" b="0" i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b="0" i="1" dirty="0" smtClean="0">
                <a:solidFill>
                  <a:schemeClr val="tx2"/>
                </a:solidFill>
              </a:rPr>
              <a:t>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97" t="22557" r="34728" b="13114"/>
          <a:stretch/>
        </p:blipFill>
        <p:spPr>
          <a:xfrm>
            <a:off x="0" y="253303"/>
            <a:ext cx="5004048" cy="6214705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3"/>
          <a:srcRect l="34251" t="17046" r="35125" b="17117"/>
          <a:stretch/>
        </p:blipFill>
        <p:spPr bwMode="auto">
          <a:xfrm>
            <a:off x="4860032" y="493230"/>
            <a:ext cx="4176464" cy="595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504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84"/>
          <p:cNvSpPr>
            <a:spLocks noChangeArrowheads="1"/>
          </p:cNvSpPr>
          <p:nvPr/>
        </p:nvSpPr>
        <p:spPr bwMode="auto">
          <a:xfrm>
            <a:off x="0" y="1125538"/>
            <a:ext cx="88931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  <a:latin typeface="Verdana" pitchFamily="34" charset="0"/>
              </a:rPr>
              <a:t>    </a:t>
            </a:r>
            <a:r>
              <a:rPr lang="ru-RU" sz="2400" b="1">
                <a:latin typeface="Verdana" pitchFamily="34" charset="0"/>
              </a:rPr>
              <a:t>  </a:t>
            </a:r>
          </a:p>
        </p:txBody>
      </p:sp>
      <p:sp>
        <p:nvSpPr>
          <p:cNvPr id="66805" name="Text Box 245"/>
          <p:cNvSpPr txBox="1">
            <a:spLocks noChangeArrowheads="1"/>
          </p:cNvSpPr>
          <p:nvPr/>
        </p:nvSpPr>
        <p:spPr bwMode="auto">
          <a:xfrm>
            <a:off x="179388" y="188913"/>
            <a:ext cx="8713787" cy="571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Экспериментальный проект</a:t>
            </a:r>
          </a:p>
          <a:p>
            <a:pPr algn="ctr">
              <a:defRPr/>
            </a:pPr>
            <a:r>
              <a:rPr lang="ru-RU" dirty="0"/>
              <a:t>___________________________________ 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  <a:defRPr/>
            </a:pPr>
            <a:r>
              <a:rPr lang="ru-RU" sz="1700" b="1" dirty="0">
                <a:solidFill>
                  <a:schemeClr val="tx2"/>
                </a:solidFill>
              </a:rPr>
              <a:t>Руководитель (руководители): фамилия, собственное имя, отчество, место работы и должность, ученая степень и (или) ученое звание.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  <a:defRPr/>
            </a:pPr>
            <a:r>
              <a:rPr lang="ru-RU" sz="1700" b="1" dirty="0">
                <a:solidFill>
                  <a:schemeClr val="tx2"/>
                </a:solidFill>
              </a:rPr>
              <a:t>Перечень учреждений образования, на базе которых планируется осуществление экспериментальной деятельности.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  <a:defRPr/>
            </a:pPr>
            <a:r>
              <a:rPr lang="ru-RU" sz="1700" b="1" dirty="0">
                <a:solidFill>
                  <a:schemeClr val="tx2"/>
                </a:solidFill>
              </a:rPr>
              <a:t>Основная идея экспериментального проекта, определяющая его новизну.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  <a:defRPr/>
            </a:pPr>
            <a:r>
              <a:rPr lang="ru-RU" sz="1700" b="1" dirty="0">
                <a:solidFill>
                  <a:schemeClr val="tx2"/>
                </a:solidFill>
              </a:rPr>
              <a:t>Обоснование целесообразности осуществления экспериментального проекта.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  <a:defRPr/>
            </a:pPr>
            <a:r>
              <a:rPr lang="ru-RU" sz="1700" b="1" dirty="0">
                <a:solidFill>
                  <a:schemeClr val="tx2"/>
                </a:solidFill>
              </a:rPr>
              <a:t>Гипотеза.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  <a:defRPr/>
            </a:pPr>
            <a:r>
              <a:rPr lang="ru-RU" sz="1700" b="1" dirty="0">
                <a:solidFill>
                  <a:schemeClr val="tx2"/>
                </a:solidFill>
              </a:rPr>
              <a:t>Цели и задачи.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  <a:defRPr/>
            </a:pPr>
            <a:r>
              <a:rPr lang="ru-RU" sz="1700" b="1" dirty="0">
                <a:solidFill>
                  <a:schemeClr val="tx2"/>
                </a:solidFill>
              </a:rPr>
              <a:t>Описание научных теорий и разработок, на основе которых создан экспериментальный проект.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  <a:defRPr/>
            </a:pPr>
            <a:r>
              <a:rPr lang="ru-RU" sz="1700" b="1" dirty="0">
                <a:solidFill>
                  <a:schemeClr val="tx2"/>
                </a:solidFill>
              </a:rPr>
              <a:t>Описание структуры и содержания апробируемой экспериментальной модели (технологии, методики, системы и др.).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  <a:defRPr/>
            </a:pPr>
            <a:r>
              <a:rPr lang="ru-RU" sz="1700" b="1" dirty="0">
                <a:solidFill>
                  <a:schemeClr val="tx2"/>
                </a:solidFill>
              </a:rPr>
              <a:t>Описание критериев и показателей, по которым определяется эффективность экспериментальной деятельности. 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  <a:defRPr/>
            </a:pPr>
            <a:r>
              <a:rPr lang="ru-RU" sz="1700" b="1" dirty="0">
                <a:solidFill>
                  <a:schemeClr val="tx2"/>
                </a:solidFill>
              </a:rPr>
              <a:t>Кадровое и материально-техническое обеспечение проекта.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  <a:defRPr/>
            </a:pPr>
            <a:r>
              <a:rPr lang="ru-RU" sz="1700" b="1" dirty="0">
                <a:solidFill>
                  <a:schemeClr val="tx2"/>
                </a:solidFill>
              </a:rPr>
              <a:t>Сроки проведения экспериментальной деятельности.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  <a:defRPr/>
            </a:pPr>
            <a:r>
              <a:rPr lang="ru-RU" sz="1700" b="1" dirty="0">
                <a:solidFill>
                  <a:schemeClr val="tx2"/>
                </a:solidFill>
              </a:rPr>
              <a:t>Финансово-экономическое обоснование экспериментального проекта.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  <a:defRPr/>
            </a:pPr>
            <a:r>
              <a:rPr lang="ru-RU" sz="1700" b="1" dirty="0">
                <a:solidFill>
                  <a:schemeClr val="tx2"/>
                </a:solidFill>
              </a:rPr>
              <a:t>Программа проведения экспериментальной деятельности.</a:t>
            </a:r>
          </a:p>
        </p:txBody>
      </p:sp>
      <p:graphicFrame>
        <p:nvGraphicFramePr>
          <p:cNvPr id="66843" name="Group 283"/>
          <p:cNvGraphicFramePr>
            <a:graphicFrameLocks noGrp="1"/>
          </p:cNvGraphicFramePr>
          <p:nvPr/>
        </p:nvGraphicFramePr>
        <p:xfrm>
          <a:off x="0" y="5876925"/>
          <a:ext cx="9144000" cy="594360"/>
        </p:xfrm>
        <a:graphic>
          <a:graphicData uri="http://schemas.openxmlformats.org/drawingml/2006/table">
            <a:tbl>
              <a:tblPr/>
              <a:tblGrid>
                <a:gridCol w="103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Экспериментальные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представления результатов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 txBox="1">
            <a:spLocks noGrp="1"/>
          </p:cNvSpPr>
          <p:nvPr/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00" b="1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8" name="Нижний колонтитул 4"/>
          <p:cNvSpPr txBox="1">
            <a:spLocks noGrp="1"/>
          </p:cNvSpPr>
          <p:nvPr/>
        </p:nvSpPr>
        <p:spPr bwMode="auto">
          <a:xfrm>
            <a:off x="5943600" y="6508750"/>
            <a:ext cx="2895600" cy="290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00" b="1">
                <a:latin typeface="+mn-lt"/>
              </a:rPr>
              <a:t>Company Logo</a:t>
            </a:r>
          </a:p>
        </p:txBody>
      </p:sp>
      <p:sp>
        <p:nvSpPr>
          <p:cNvPr id="135171" name="Rectangle 4"/>
          <p:cNvSpPr>
            <a:spLocks noChangeArrowheads="1"/>
          </p:cNvSpPr>
          <p:nvPr/>
        </p:nvSpPr>
        <p:spPr bwMode="auto">
          <a:xfrm>
            <a:off x="7164388" y="0"/>
            <a:ext cx="1979612" cy="233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72" name="Rectangle 5"/>
          <p:cNvSpPr>
            <a:spLocks noChangeArrowheads="1"/>
          </p:cNvSpPr>
          <p:nvPr/>
        </p:nvSpPr>
        <p:spPr bwMode="auto">
          <a:xfrm>
            <a:off x="7199313" y="6524625"/>
            <a:ext cx="1944687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90011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0" y="1052513"/>
            <a:ext cx="882015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>
                <a:solidFill>
                  <a:schemeClr val="tx2"/>
                </a:solidFill>
                <a:latin typeface="Verdana" pitchFamily="34" charset="0"/>
              </a:rPr>
              <a:t>   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000" b="1">
              <a:solidFill>
                <a:schemeClr val="tx2"/>
              </a:solidFill>
              <a:latin typeface="Verdan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ru-RU" sz="3200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Общее руководство и координацию экспериментальной и инновационной деятельности УПТО и УССО на республиканском уровне осуществляет</a:t>
            </a:r>
            <a:r>
              <a:rPr lang="ru-RU" sz="32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учреждение образования </a:t>
            </a:r>
            <a:r>
              <a:rPr lang="ru-RU" sz="32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«</a:t>
            </a:r>
            <a:r>
              <a:rPr lang="ru-RU" sz="32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Республиканский институт профессионального образования</a:t>
            </a:r>
            <a:r>
              <a:rPr lang="ru-RU" sz="32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»</a:t>
            </a:r>
            <a:endParaRPr lang="ru-RU" sz="3200" b="1">
              <a:solidFill>
                <a:srgbClr val="102E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>
                <a:solidFill>
                  <a:schemeClr val="hlink"/>
                </a:solidFill>
                <a:latin typeface="Verdan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0828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7852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Инновационный проект</a:t>
            </a:r>
          </a:p>
          <a:p>
            <a:pPr algn="ctr">
              <a:defRPr/>
            </a:pPr>
            <a:r>
              <a:rPr lang="ru-RU" b="1"/>
              <a:t>___________________________________ 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  <a:defRPr/>
            </a:pPr>
            <a:r>
              <a:rPr lang="ru-RU" sz="1600" b="1">
                <a:solidFill>
                  <a:schemeClr val="tx2"/>
                </a:solidFill>
              </a:rPr>
              <a:t>Консультант (консультанты): </a:t>
            </a:r>
            <a:r>
              <a:rPr lang="ru-RU" sz="1000" b="1">
                <a:solidFill>
                  <a:schemeClr val="tx2"/>
                </a:solidFill>
              </a:rPr>
              <a:t>фамилия, собственное имя, отчество (при наличии), место работы и должность, ученая степень и (или) ученое звание.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  <a:defRPr/>
            </a:pPr>
            <a:r>
              <a:rPr lang="ru-RU" sz="1600" b="1">
                <a:solidFill>
                  <a:schemeClr val="tx2"/>
                </a:solidFill>
              </a:rPr>
              <a:t>Перечень учреждений образования, на базе которых планируется осуществление инновационной  деятельности.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  <a:defRPr/>
            </a:pPr>
            <a:r>
              <a:rPr lang="ru-RU" sz="1600" b="1">
                <a:solidFill>
                  <a:schemeClr val="tx2"/>
                </a:solidFill>
              </a:rPr>
              <a:t>Обоснование использования в образовательном процессе учреждений образования апробированных в ходе экспериментальной деятельности результатов фундаментальных и прикладных научных исследований, подтвердивших свою педагогическую эффективность и социально-эконо­мическую целесообразность.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  <a:defRPr/>
            </a:pPr>
            <a:r>
              <a:rPr lang="ru-RU" sz="1600" b="1">
                <a:solidFill>
                  <a:schemeClr val="tx2"/>
                </a:solidFill>
              </a:rPr>
              <a:t>Кадровое и материально-техническое обеспечение проекта.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  <a:defRPr/>
            </a:pPr>
            <a:r>
              <a:rPr lang="ru-RU" sz="1600" b="1">
                <a:solidFill>
                  <a:schemeClr val="tx2"/>
                </a:solidFill>
              </a:rPr>
              <a:t>Описание критериев и показателей, по которым определяется эффективность инновационной деятельности.</a:t>
            </a:r>
          </a:p>
        </p:txBody>
      </p:sp>
      <p:graphicFrame>
        <p:nvGraphicFramePr>
          <p:cNvPr id="67616" name="Group 32"/>
          <p:cNvGraphicFramePr>
            <a:graphicFrameLocks noGrp="1"/>
          </p:cNvGraphicFramePr>
          <p:nvPr/>
        </p:nvGraphicFramePr>
        <p:xfrm>
          <a:off x="755650" y="3789363"/>
          <a:ext cx="7704138" cy="1097598"/>
        </p:xfrm>
        <a:graphic>
          <a:graphicData uri="http://schemas.openxmlformats.org/drawingml/2006/table">
            <a:tbl>
              <a:tblPr/>
              <a:tblGrid>
                <a:gridCol w="3852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Признак, свойство, качество изучаемого объекта, дающее возможность судить о его состоянии, функционировании и уровне развития (совершенства).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критерий может иметь несколько показателей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Измеритель критерия, его количественная или качественная характеристика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4397" name="Text Box 34"/>
          <p:cNvSpPr txBox="1">
            <a:spLocks noChangeArrowheads="1"/>
          </p:cNvSpPr>
          <p:nvPr/>
        </p:nvSpPr>
        <p:spPr bwMode="auto">
          <a:xfrm>
            <a:off x="179388" y="4868863"/>
            <a:ext cx="84597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Ш"/>
            </a:pPr>
            <a:r>
              <a:rPr lang="ru-RU" sz="1600" b="1">
                <a:solidFill>
                  <a:schemeClr val="tx2"/>
                </a:solidFill>
              </a:rPr>
              <a:t>Сроки проведения инновационной деятельности.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</a:pPr>
            <a:r>
              <a:rPr lang="ru-RU" sz="1600" b="1">
                <a:solidFill>
                  <a:schemeClr val="tx2"/>
                </a:solidFill>
              </a:rPr>
              <a:t>Финансово-экономическое обоснование инновационного проекта.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</a:pPr>
            <a:r>
              <a:rPr lang="ru-RU" sz="1600" b="1">
                <a:solidFill>
                  <a:schemeClr val="tx2"/>
                </a:solidFill>
              </a:rPr>
              <a:t>Программа проведения инновационной деятельности (на весь срок внедрения проекта).</a:t>
            </a:r>
          </a:p>
        </p:txBody>
      </p:sp>
      <p:graphicFrame>
        <p:nvGraphicFramePr>
          <p:cNvPr id="67653" name="Group 69"/>
          <p:cNvGraphicFramePr>
            <a:graphicFrameLocks noGrp="1"/>
          </p:cNvGraphicFramePr>
          <p:nvPr/>
        </p:nvGraphicFramePr>
        <p:xfrm>
          <a:off x="0" y="5876925"/>
          <a:ext cx="9144000" cy="594360"/>
        </p:xfrm>
        <a:graphic>
          <a:graphicData uri="http://schemas.openxmlformats.org/drawingml/2006/table">
            <a:tbl>
              <a:tblPr/>
              <a:tblGrid>
                <a:gridCol w="103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0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Инновационные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представления результатов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81" t="6851" b="4140"/>
          <a:stretch/>
        </p:blipFill>
        <p:spPr>
          <a:xfrm>
            <a:off x="-252536" y="0"/>
            <a:ext cx="9945216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229600" cy="659765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  <a:tabLst>
                <a:tab pos="523875" algn="l"/>
                <a:tab pos="866775" algn="l"/>
              </a:tabLst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Рубрика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Экспериментальная и инновационная деятельность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» УО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должна включать следующие данные: </a:t>
            </a:r>
            <a:endParaRPr lang="ru-RU" sz="16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523875" algn="l"/>
                <a:tab pos="866775" algn="l"/>
              </a:tabLst>
              <a:defRPr/>
            </a:pPr>
            <a:r>
              <a:rPr lang="ru-RU" sz="1400" b="0" dirty="0" smtClean="0">
                <a:solidFill>
                  <a:schemeClr val="tx2"/>
                </a:solidFill>
              </a:rPr>
              <a:t>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523875" algn="l"/>
                <a:tab pos="866775" algn="l"/>
              </a:tabLst>
              <a:defRPr/>
            </a:pPr>
            <a:r>
              <a:rPr lang="ru-RU" sz="1400" b="0" dirty="0" smtClean="0">
                <a:solidFill>
                  <a:schemeClr val="tx2"/>
                </a:solidFill>
              </a:rPr>
              <a:t> </a:t>
            </a:r>
            <a:endParaRPr lang="ru-RU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1">
              <a:lnSpc>
                <a:spcPct val="80000"/>
              </a:lnSpc>
              <a:tabLst>
                <a:tab pos="523875" algn="l"/>
                <a:tab pos="866775" algn="l"/>
              </a:tabLst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наименование проекта;</a:t>
            </a:r>
          </a:p>
          <a:p>
            <a:pPr lvl="1">
              <a:lnSpc>
                <a:spcPct val="80000"/>
              </a:lnSpc>
              <a:tabLst>
                <a:tab pos="523875" algn="l"/>
                <a:tab pos="866775" algn="l"/>
              </a:tabLst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основание для реализации проекта (</a:t>
            </a:r>
            <a:r>
              <a:rPr lang="ru-RU" sz="1800" i="1" dirty="0" smtClean="0">
                <a:solidFill>
                  <a:schemeClr val="tx2"/>
                </a:solidFill>
              </a:rPr>
              <a:t>№, дата, наименование ежегодного приказа Министерства образования Республики Беларусь)</a:t>
            </a:r>
            <a:r>
              <a:rPr lang="ru-RU" sz="1800" dirty="0" smtClean="0">
                <a:solidFill>
                  <a:schemeClr val="tx2"/>
                </a:solidFill>
              </a:rPr>
              <a:t>;</a:t>
            </a:r>
          </a:p>
          <a:p>
            <a:pPr lvl="1">
              <a:lnSpc>
                <a:spcPct val="80000"/>
              </a:lnSpc>
              <a:tabLst>
                <a:tab pos="523875" algn="l"/>
                <a:tab pos="866775" algn="l"/>
              </a:tabLst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данные о руководителе (консультанте) проекта;</a:t>
            </a:r>
          </a:p>
          <a:p>
            <a:pPr lvl="1">
              <a:lnSpc>
                <a:spcPct val="80000"/>
              </a:lnSpc>
              <a:tabLst>
                <a:tab pos="523875" algn="l"/>
                <a:tab pos="866775" algn="l"/>
              </a:tabLst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цели исследования;</a:t>
            </a:r>
          </a:p>
          <a:p>
            <a:pPr lvl="1">
              <a:lnSpc>
                <a:spcPct val="80000"/>
              </a:lnSpc>
              <a:tabLst>
                <a:tab pos="523875" algn="l"/>
                <a:tab pos="866775" algn="l"/>
              </a:tabLst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задачи исследования;</a:t>
            </a:r>
          </a:p>
          <a:p>
            <a:pPr lvl="1">
              <a:lnSpc>
                <a:spcPct val="80000"/>
              </a:lnSpc>
              <a:tabLst>
                <a:tab pos="523875" algn="l"/>
                <a:tab pos="866775" algn="l"/>
              </a:tabLst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описание структуры и содержания внедряемой, апробируемой экспериментальной модели (технологии, методики, системы и др.);</a:t>
            </a:r>
          </a:p>
          <a:p>
            <a:pPr lvl="1">
              <a:lnSpc>
                <a:spcPct val="80000"/>
              </a:lnSpc>
              <a:tabLst>
                <a:tab pos="523875" algn="l"/>
                <a:tab pos="866775" algn="l"/>
              </a:tabLst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сроки проведения экспериментальной (инновационной) деятельности; </a:t>
            </a:r>
          </a:p>
          <a:p>
            <a:pPr lvl="1">
              <a:lnSpc>
                <a:spcPct val="80000"/>
              </a:lnSpc>
              <a:tabLst>
                <a:tab pos="523875" algn="l"/>
                <a:tab pos="866775" algn="l"/>
              </a:tabLst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участники экспериментальной (инновационной) деятельности (группа, курс, специальность (профессия)); </a:t>
            </a:r>
          </a:p>
          <a:p>
            <a:pPr lvl="1">
              <a:lnSpc>
                <a:spcPct val="80000"/>
              </a:lnSpc>
              <a:tabLst>
                <a:tab pos="523875" algn="l"/>
                <a:tab pos="866775" algn="l"/>
              </a:tabLst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основные результаты экспериментальной (инновационной) деятельности (по промежуточным этапам);</a:t>
            </a:r>
          </a:p>
          <a:p>
            <a:pPr lvl="1">
              <a:lnSpc>
                <a:spcPct val="80000"/>
              </a:lnSpc>
              <a:tabLst>
                <a:tab pos="523875" algn="l"/>
                <a:tab pos="866775" algn="l"/>
              </a:tabLst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перечень разработанных материалов, публикаций по теме проекта;</a:t>
            </a:r>
          </a:p>
          <a:p>
            <a:pPr lvl="1">
              <a:lnSpc>
                <a:spcPct val="80000"/>
              </a:lnSpc>
              <a:tabLst>
                <a:tab pos="523875" algn="l"/>
                <a:tab pos="866775" algn="l"/>
              </a:tabLst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методические рекомендации по внедрению результатов проекта в образовательном процессе УО (по завершенным проектам);</a:t>
            </a:r>
          </a:p>
          <a:p>
            <a:pPr lvl="1">
              <a:lnSpc>
                <a:spcPct val="80000"/>
              </a:lnSpc>
              <a:tabLst>
                <a:tab pos="523875" algn="l"/>
                <a:tab pos="866775" algn="l"/>
              </a:tabLst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дополнительная информация по решению УО.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0"/>
            <a:ext cx="8842375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200" b="1" smtClean="0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Нормативные правовые акты, регламентирующие ЭИД в учреждениях ПТО и ССО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052512"/>
            <a:ext cx="9144000" cy="5472831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1700" dirty="0" smtClean="0">
                <a:solidFill>
                  <a:srgbClr val="194779"/>
                </a:solidFill>
                <a:latin typeface="Times New Roman" pitchFamily="18" charset="0"/>
              </a:rPr>
              <a:t>Кодекс Республики Беларусь от 13.01.2011 N 243-З "Кодекс Республики Беларусь об образовании</a:t>
            </a:r>
            <a:r>
              <a:rPr lang="ru-RU" sz="1700" i="1" dirty="0" smtClean="0">
                <a:solidFill>
                  <a:srgbClr val="194779"/>
                </a:solidFill>
                <a:latin typeface="Times New Roman" pitchFamily="18" charset="0"/>
              </a:rPr>
              <a:t>"</a:t>
            </a:r>
            <a:r>
              <a:rPr lang="ru-RU" sz="1700" dirty="0" smtClean="0">
                <a:solidFill>
                  <a:srgbClr val="194779"/>
                </a:solidFill>
                <a:latin typeface="Times New Roman" pitchFamily="18" charset="0"/>
              </a:rPr>
              <a:t> </a:t>
            </a:r>
            <a:r>
              <a:rPr lang="ru-RU" sz="1700" i="1" dirty="0" smtClean="0">
                <a:solidFill>
                  <a:srgbClr val="194779"/>
                </a:solidFill>
                <a:latin typeface="Times New Roman" pitchFamily="18" charset="0"/>
              </a:rPr>
              <a:t>// </a:t>
            </a:r>
            <a:r>
              <a:rPr lang="ru-RU" sz="1700" b="0" i="1" dirty="0" smtClean="0">
                <a:solidFill>
                  <a:srgbClr val="194779"/>
                </a:solidFill>
                <a:latin typeface="Times New Roman" pitchFamily="18" charset="0"/>
              </a:rPr>
              <a:t>Нац. реестр правовых актов РБ 17.01.2011 № 2/1795</a:t>
            </a:r>
            <a:r>
              <a:rPr lang="ru-RU" sz="1700" i="1" dirty="0" smtClean="0">
                <a:solidFill>
                  <a:srgbClr val="194779"/>
                </a:solidFill>
                <a:latin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sz="1700" i="1" dirty="0" smtClean="0">
              <a:solidFill>
                <a:srgbClr val="19477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700" dirty="0" smtClean="0">
                <a:solidFill>
                  <a:srgbClr val="194779"/>
                </a:solidFill>
                <a:latin typeface="Times New Roman" pitchFamily="18" charset="0"/>
              </a:rPr>
              <a:t>Положение о порядке признания УПТО ведущим в системе профессионально-технического образования / </a:t>
            </a:r>
            <a:r>
              <a:rPr lang="ru-RU" sz="1700" b="0" i="1" dirty="0" smtClean="0">
                <a:solidFill>
                  <a:srgbClr val="194779"/>
                </a:solidFill>
                <a:latin typeface="Times New Roman" pitchFamily="18" charset="0"/>
              </a:rPr>
              <a:t>утв.</a:t>
            </a:r>
            <a:r>
              <a:rPr lang="ru-RU" sz="1700" b="0" dirty="0" smtClean="0">
                <a:solidFill>
                  <a:srgbClr val="194779"/>
                </a:solidFill>
                <a:latin typeface="Times New Roman" pitchFamily="18" charset="0"/>
              </a:rPr>
              <a:t> </a:t>
            </a:r>
            <a:r>
              <a:rPr lang="ru-RU" sz="1700" b="0" i="1" dirty="0" smtClean="0">
                <a:solidFill>
                  <a:srgbClr val="194779"/>
                </a:solidFill>
                <a:latin typeface="Times New Roman" pitchFamily="18" charset="0"/>
              </a:rPr>
              <a:t>пост. СМ РБ от 14.07.2011  № 953.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sz="1700" b="0" i="1" dirty="0" smtClean="0">
              <a:solidFill>
                <a:srgbClr val="19477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700" dirty="0" smtClean="0">
                <a:solidFill>
                  <a:srgbClr val="194779"/>
                </a:solidFill>
                <a:latin typeface="Times New Roman" pitchFamily="18" charset="0"/>
              </a:rPr>
              <a:t>Положение о порядке признания УССО ведущим в системе среднего специального образования / </a:t>
            </a:r>
            <a:r>
              <a:rPr lang="ru-RU" sz="1700" b="0" i="1" dirty="0" smtClean="0">
                <a:solidFill>
                  <a:srgbClr val="194779"/>
                </a:solidFill>
                <a:latin typeface="Times New Roman" pitchFamily="18" charset="0"/>
              </a:rPr>
              <a:t>утв.</a:t>
            </a:r>
            <a:r>
              <a:rPr lang="ru-RU" sz="1700" b="0" dirty="0" smtClean="0">
                <a:solidFill>
                  <a:srgbClr val="194779"/>
                </a:solidFill>
                <a:latin typeface="Times New Roman" pitchFamily="18" charset="0"/>
              </a:rPr>
              <a:t> </a:t>
            </a:r>
            <a:r>
              <a:rPr lang="ru-RU" sz="1700" b="0" i="1" dirty="0" smtClean="0">
                <a:solidFill>
                  <a:srgbClr val="194779"/>
                </a:solidFill>
                <a:latin typeface="Times New Roman" pitchFamily="18" charset="0"/>
              </a:rPr>
              <a:t>пост. СМ РБ от 11.07.2011  № 941</a:t>
            </a:r>
            <a:r>
              <a:rPr lang="ru-RU" sz="1700" i="1" dirty="0" smtClean="0">
                <a:solidFill>
                  <a:srgbClr val="194779"/>
                </a:solidFill>
                <a:latin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1700" i="1" dirty="0" smtClean="0">
              <a:solidFill>
                <a:srgbClr val="19477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700" dirty="0" smtClean="0">
                <a:solidFill>
                  <a:srgbClr val="194779"/>
                </a:solidFill>
                <a:latin typeface="Times New Roman" pitchFamily="18" charset="0"/>
              </a:rPr>
              <a:t>Положение об УПТО/ </a:t>
            </a:r>
            <a:r>
              <a:rPr lang="ru-RU" sz="1700" b="0" i="1" dirty="0" smtClean="0">
                <a:solidFill>
                  <a:srgbClr val="194779"/>
                </a:solidFill>
                <a:latin typeface="Times New Roman" pitchFamily="18" charset="0"/>
              </a:rPr>
              <a:t>утв. пост. </a:t>
            </a:r>
            <a:r>
              <a:rPr lang="ru-RU" sz="1700" b="0" i="1" dirty="0" err="1" smtClean="0">
                <a:solidFill>
                  <a:srgbClr val="194779"/>
                </a:solidFill>
                <a:latin typeface="Times New Roman" pitchFamily="18" charset="0"/>
              </a:rPr>
              <a:t>Минобра</a:t>
            </a:r>
            <a:r>
              <a:rPr lang="ru-RU" sz="1700" b="0" i="1" dirty="0" smtClean="0">
                <a:solidFill>
                  <a:srgbClr val="194779"/>
                </a:solidFill>
                <a:latin typeface="Times New Roman" pitchFamily="18" charset="0"/>
              </a:rPr>
              <a:t> РБ 05.08.2011 № 216.</a:t>
            </a:r>
          </a:p>
          <a:p>
            <a:pPr eaLnBrk="1" hangingPunct="1">
              <a:spcBef>
                <a:spcPct val="0"/>
              </a:spcBef>
            </a:pPr>
            <a:endParaRPr lang="ru-RU" sz="1700" b="0" i="1" dirty="0" smtClean="0">
              <a:solidFill>
                <a:srgbClr val="19477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700" dirty="0" smtClean="0">
                <a:solidFill>
                  <a:srgbClr val="194779"/>
                </a:solidFill>
                <a:latin typeface="Times New Roman" pitchFamily="18" charset="0"/>
              </a:rPr>
              <a:t>Положение об УССО/ </a:t>
            </a:r>
            <a:r>
              <a:rPr lang="ru-RU" sz="1700" b="0" i="1" dirty="0" smtClean="0">
                <a:solidFill>
                  <a:srgbClr val="194779"/>
                </a:solidFill>
                <a:latin typeface="Times New Roman" pitchFamily="18" charset="0"/>
              </a:rPr>
              <a:t>утв. пост. </a:t>
            </a:r>
            <a:r>
              <a:rPr lang="ru-RU" sz="1700" b="0" i="1" dirty="0" err="1" smtClean="0">
                <a:solidFill>
                  <a:srgbClr val="194779"/>
                </a:solidFill>
                <a:latin typeface="Times New Roman" pitchFamily="18" charset="0"/>
              </a:rPr>
              <a:t>Минобра</a:t>
            </a:r>
            <a:r>
              <a:rPr lang="ru-RU" sz="1700" b="0" i="1" dirty="0" smtClean="0">
                <a:solidFill>
                  <a:srgbClr val="194779"/>
                </a:solidFill>
                <a:latin typeface="Times New Roman" pitchFamily="18" charset="0"/>
              </a:rPr>
              <a:t> РБ 22.07.2011 N 106.</a:t>
            </a:r>
          </a:p>
          <a:p>
            <a:pPr eaLnBrk="1" hangingPunct="1">
              <a:spcBef>
                <a:spcPct val="0"/>
              </a:spcBef>
            </a:pPr>
            <a:endParaRPr lang="ru-RU" sz="1700" b="0" i="1" dirty="0" smtClean="0">
              <a:solidFill>
                <a:srgbClr val="19477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700" dirty="0" smtClean="0">
                <a:solidFill>
                  <a:srgbClr val="194779"/>
                </a:solidFill>
                <a:latin typeface="Times New Roman" pitchFamily="18" charset="0"/>
              </a:rPr>
              <a:t>Инструкция о порядке осуществления экспериментальной и инновационной деятельности в сфере образования/ </a:t>
            </a:r>
            <a:r>
              <a:rPr lang="ru-RU" sz="1700" b="0" i="1" dirty="0" smtClean="0">
                <a:solidFill>
                  <a:srgbClr val="194779"/>
                </a:solidFill>
                <a:latin typeface="Times New Roman" pitchFamily="18" charset="0"/>
              </a:rPr>
              <a:t>утв. пост. </a:t>
            </a:r>
            <a:r>
              <a:rPr lang="ru-RU" sz="1700" b="0" i="1" dirty="0" err="1" smtClean="0">
                <a:solidFill>
                  <a:srgbClr val="194779"/>
                </a:solidFill>
                <a:latin typeface="Times New Roman" pitchFamily="18" charset="0"/>
              </a:rPr>
              <a:t>Минобра</a:t>
            </a:r>
            <a:r>
              <a:rPr lang="ru-RU" sz="1700" b="0" i="1" dirty="0" smtClean="0">
                <a:solidFill>
                  <a:srgbClr val="194779"/>
                </a:solidFill>
                <a:latin typeface="Times New Roman" pitchFamily="18" charset="0"/>
              </a:rPr>
              <a:t> РБ от 01.09.2011  № 251.</a:t>
            </a:r>
          </a:p>
          <a:p>
            <a:pPr eaLnBrk="1" hangingPunct="1">
              <a:spcBef>
                <a:spcPct val="0"/>
              </a:spcBef>
            </a:pPr>
            <a:endParaRPr lang="ru-RU" sz="1700" b="0" i="1" dirty="0" smtClean="0">
              <a:solidFill>
                <a:srgbClr val="19477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700" dirty="0" smtClean="0">
                <a:solidFill>
                  <a:srgbClr val="194779"/>
                </a:solidFill>
                <a:latin typeface="Times New Roman" pitchFamily="18" charset="0"/>
              </a:rPr>
              <a:t>Об экспериментальной и инновационной деятельности в учебном году/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1700" dirty="0" smtClean="0">
                <a:solidFill>
                  <a:srgbClr val="194779"/>
                </a:solidFill>
                <a:latin typeface="Times New Roman" pitchFamily="18" charset="0"/>
              </a:rPr>
              <a:t>      ЕЖЕГОДНЫЙ </a:t>
            </a:r>
            <a:r>
              <a:rPr lang="ru-RU" sz="1700" b="0" i="1" dirty="0" smtClean="0">
                <a:solidFill>
                  <a:srgbClr val="194779"/>
                </a:solidFill>
                <a:latin typeface="Times New Roman" pitchFamily="18" charset="0"/>
              </a:rPr>
              <a:t>Приказ Министерства образования Республики Беларусь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sz="1700" b="0" i="1" dirty="0" smtClean="0">
              <a:solidFill>
                <a:srgbClr val="194779"/>
              </a:solidFill>
              <a:latin typeface="Times New Roman" pitchFamily="18" charset="0"/>
            </a:endParaRPr>
          </a:p>
          <a:p>
            <a:r>
              <a:rPr lang="ru-RU" sz="1700" dirty="0" smtClean="0">
                <a:solidFill>
                  <a:srgbClr val="194779"/>
                </a:solidFill>
                <a:latin typeface="Times New Roman" pitchFamily="18" charset="0"/>
              </a:rPr>
              <a:t>Постановление Министерства образования Республики Беларусь от 03.06.2019 N </a:t>
            </a:r>
            <a:r>
              <a:rPr lang="ru-RU" sz="1700" dirty="0">
                <a:solidFill>
                  <a:srgbClr val="194779"/>
                </a:solidFill>
                <a:latin typeface="Times New Roman" pitchFamily="18" charset="0"/>
              </a:rPr>
              <a:t>71</a:t>
            </a:r>
          </a:p>
          <a:p>
            <a:pPr eaLnBrk="1" hangingPunct="1">
              <a:lnSpc>
                <a:spcPct val="80000"/>
              </a:lnSpc>
            </a:pPr>
            <a:endParaRPr lang="ru-RU" sz="1800" b="0" i="1" dirty="0" smtClean="0">
              <a:solidFill>
                <a:srgbClr val="19477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 txBox="1">
            <a:spLocks noGrp="1"/>
          </p:cNvSpPr>
          <p:nvPr/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00" b="1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9" name="Нижний колонтитул 4"/>
          <p:cNvSpPr txBox="1">
            <a:spLocks noGrp="1"/>
          </p:cNvSpPr>
          <p:nvPr/>
        </p:nvSpPr>
        <p:spPr bwMode="auto">
          <a:xfrm>
            <a:off x="5943600" y="6508750"/>
            <a:ext cx="2895600" cy="290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00" b="1">
                <a:latin typeface="+mn-lt"/>
              </a:rPr>
              <a:t>Company Logo</a:t>
            </a:r>
          </a:p>
        </p:txBody>
      </p:sp>
      <p:sp>
        <p:nvSpPr>
          <p:cNvPr id="120836" name="Rectangle 6"/>
          <p:cNvSpPr>
            <a:spLocks noChangeArrowheads="1"/>
          </p:cNvSpPr>
          <p:nvPr/>
        </p:nvSpPr>
        <p:spPr bwMode="auto">
          <a:xfrm>
            <a:off x="7164388" y="0"/>
            <a:ext cx="1979612" cy="233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0837" name="Rectangle 7"/>
          <p:cNvSpPr>
            <a:spLocks noChangeArrowheads="1"/>
          </p:cNvSpPr>
          <p:nvPr/>
        </p:nvSpPr>
        <p:spPr bwMode="auto">
          <a:xfrm>
            <a:off x="7199313" y="6524625"/>
            <a:ext cx="1944687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4" name="Rectangle 5"/>
          <p:cNvSpPr>
            <a:spLocks noChangeArrowheads="1"/>
          </p:cNvSpPr>
          <p:nvPr/>
        </p:nvSpPr>
        <p:spPr bwMode="black">
          <a:xfrm>
            <a:off x="539750" y="188913"/>
            <a:ext cx="7886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200" b="1">
                <a:latin typeface="Verdana" pitchFamily="34" charset="0"/>
              </a:rPr>
              <a:t/>
            </a:r>
            <a:br>
              <a:rPr lang="ru-RU" sz="2200" b="1">
                <a:latin typeface="Verdana" pitchFamily="34" charset="0"/>
              </a:rPr>
            </a:br>
            <a:r>
              <a:rPr lang="ru-RU" sz="2200" b="1">
                <a:latin typeface="Verdana" pitchFamily="34" charset="0"/>
              </a:rPr>
              <a:t>    </a:t>
            </a:r>
            <a:r>
              <a:rPr lang="ru-RU" sz="22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Кодекс об образовании</a:t>
            </a:r>
            <a:endParaRPr lang="ru-RU" sz="2200" b="1">
              <a:solidFill>
                <a:srgbClr val="102E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2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22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sz="22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Республики Беларусь</a:t>
            </a:r>
          </a:p>
          <a:p>
            <a:pPr algn="ctr">
              <a:defRPr/>
            </a:pPr>
            <a:endParaRPr lang="ru-RU" sz="2200" b="1">
              <a:solidFill>
                <a:srgbClr val="102E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20839" name="Rectangle 25"/>
          <p:cNvSpPr>
            <a:spLocks noChangeArrowheads="1"/>
          </p:cNvSpPr>
          <p:nvPr/>
        </p:nvSpPr>
        <p:spPr bwMode="auto">
          <a:xfrm>
            <a:off x="179388" y="1125538"/>
            <a:ext cx="87137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2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600" b="1" dirty="0">
                <a:solidFill>
                  <a:srgbClr val="FFFFFF"/>
                </a:solidFill>
                <a:latin typeface="Times New Roman" pitchFamily="18" charset="0"/>
              </a:rPr>
              <a:t>           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Статья 97. Экспериментальная и инновационная деятельность в сфере образования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8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</a:rPr>
              <a:t>. </a:t>
            </a:r>
            <a:r>
              <a:rPr lang="ru-RU" sz="1600" i="1" dirty="0">
                <a:solidFill>
                  <a:schemeClr val="tx2"/>
                </a:solidFill>
                <a:latin typeface="Times New Roman" pitchFamily="18" charset="0"/>
              </a:rPr>
              <a:t>Экспериментальная и инновационная деятельность</a:t>
            </a:r>
            <a:r>
              <a:rPr lang="ru-RU" sz="1600" b="1" dirty="0">
                <a:latin typeface="Times New Roman" pitchFamily="18" charset="0"/>
              </a:rPr>
              <a:t> в сфере образования направлена на обновление содержания образовательных программ и повышение качества образования посредством реализации экспериментальных, инновационных проектов.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600" b="1" dirty="0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</a:rPr>
              <a:t>2. </a:t>
            </a:r>
            <a:r>
              <a:rPr lang="ru-RU" sz="1600" i="1" dirty="0">
                <a:solidFill>
                  <a:schemeClr val="tx2"/>
                </a:solidFill>
                <a:latin typeface="Times New Roman" pitchFamily="18" charset="0"/>
              </a:rPr>
              <a:t>Экспериментальная деятельность</a:t>
            </a:r>
            <a:r>
              <a:rPr lang="ru-RU" sz="1600" b="1" dirty="0">
                <a:latin typeface="Times New Roman" pitchFamily="18" charset="0"/>
              </a:rPr>
              <a:t> в сфере образования представляет собой </a:t>
            </a:r>
            <a:r>
              <a:rPr lang="ru-RU" sz="1600" i="1" dirty="0">
                <a:solidFill>
                  <a:schemeClr val="tx2"/>
                </a:solidFill>
                <a:latin typeface="Times New Roman" pitchFamily="18" charset="0"/>
              </a:rPr>
              <a:t>процесс проверки результатов фундаментальных и прикладных научных исследований в сфере образования</a:t>
            </a:r>
            <a:r>
              <a:rPr lang="ru-RU" sz="1600" b="1" dirty="0">
                <a:latin typeface="Times New Roman" pitchFamily="18" charset="0"/>
              </a:rPr>
              <a:t> в целях определения эффективности и целесообразности их массового использования.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600" b="1" dirty="0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</a:rPr>
              <a:t>3. </a:t>
            </a:r>
            <a:r>
              <a:rPr lang="ru-RU" sz="1600" i="1" dirty="0">
                <a:solidFill>
                  <a:schemeClr val="tx2"/>
                </a:solidFill>
                <a:latin typeface="Times New Roman" pitchFamily="18" charset="0"/>
              </a:rPr>
              <a:t>Инновационная деятельность</a:t>
            </a:r>
            <a:r>
              <a:rPr lang="ru-RU" sz="1600" b="1" dirty="0">
                <a:latin typeface="Times New Roman" pitchFamily="18" charset="0"/>
              </a:rPr>
              <a:t> в сфере образования представляет собой </a:t>
            </a:r>
            <a:r>
              <a:rPr lang="ru-RU" sz="1600" i="1" dirty="0">
                <a:solidFill>
                  <a:schemeClr val="tx2"/>
                </a:solidFill>
                <a:latin typeface="Times New Roman" pitchFamily="18" charset="0"/>
              </a:rPr>
              <a:t>процесс внедрения в практику апробированных в ходе экспериментальной деятельности результатов</a:t>
            </a:r>
            <a:r>
              <a:rPr lang="ru-RU" sz="1600" b="1" dirty="0">
                <a:latin typeface="Times New Roman" pitchFamily="18" charset="0"/>
              </a:rPr>
              <a:t> фундаментальных и прикладных научных исследований в сфере образования.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600" b="1" dirty="0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</a:rPr>
              <a:t>4. Перечень учреждений образования, на базе которых осуществляется </a:t>
            </a:r>
            <a:r>
              <a:rPr lang="ru-RU" sz="1600" i="1" dirty="0">
                <a:solidFill>
                  <a:schemeClr val="tx2"/>
                </a:solidFill>
                <a:latin typeface="Times New Roman" pitchFamily="18" charset="0"/>
              </a:rPr>
              <a:t>экспериментальная и инновационная деятельность</a:t>
            </a:r>
            <a:r>
              <a:rPr lang="ru-RU" sz="1600" b="1" dirty="0">
                <a:latin typeface="Times New Roman" pitchFamily="18" charset="0"/>
              </a:rPr>
              <a:t> в сфере образования, утверждается Министерством образования Республики Беларусь.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600" b="1" dirty="0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</a:rPr>
              <a:t>5. </a:t>
            </a:r>
            <a:r>
              <a:rPr lang="ru-RU" sz="1600" i="1" dirty="0">
                <a:solidFill>
                  <a:schemeClr val="tx2"/>
                </a:solidFill>
                <a:latin typeface="Times New Roman" pitchFamily="18" charset="0"/>
              </a:rPr>
              <a:t>Экспериментальная и инновационная деятельность в </a:t>
            </a:r>
            <a:r>
              <a:rPr lang="ru-RU" sz="1600" b="1" dirty="0">
                <a:latin typeface="Times New Roman" pitchFamily="18" charset="0"/>
              </a:rPr>
              <a:t>сфере образования</a:t>
            </a:r>
            <a:r>
              <a:rPr lang="ru-RU" sz="1600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</a:rPr>
              <a:t>осуществляется в соответствии с законодательством</a:t>
            </a:r>
            <a:r>
              <a:rPr lang="ru-RU" sz="1400" b="1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2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7164388" y="0"/>
            <a:ext cx="1979612" cy="233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7199313" y="6524625"/>
            <a:ext cx="1944687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687" name="Rectangle 471"/>
          <p:cNvSpPr>
            <a:spLocks noChangeArrowheads="1"/>
          </p:cNvSpPr>
          <p:nvPr/>
        </p:nvSpPr>
        <p:spPr bwMode="auto">
          <a:xfrm>
            <a:off x="684213" y="333375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ru-RU" sz="22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Кодекс об образовании </a:t>
            </a:r>
            <a:br>
              <a:rPr lang="ru-RU" sz="22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РАЗДЕЛ II. СУБЪЕКТЫ ОБРАЗОВАТЕЛЬНЫХ ОТНОШЕНИЙ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800" b="1">
                <a:solidFill>
                  <a:schemeClr val="tx2"/>
                </a:solidFill>
                <a:latin typeface="Times New Roman" pitchFamily="18" charset="0"/>
              </a:rPr>
            </a:br>
            <a:endParaRPr lang="ru-RU" sz="28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2887" name="Rectangle 472"/>
          <p:cNvSpPr>
            <a:spLocks noChangeArrowheads="1"/>
          </p:cNvSpPr>
          <p:nvPr/>
        </p:nvSpPr>
        <p:spPr bwMode="auto">
          <a:xfrm>
            <a:off x="179388" y="1125538"/>
            <a:ext cx="8964612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i="1" u="sng">
                <a:solidFill>
                  <a:schemeClr val="tx2"/>
                </a:solidFill>
                <a:latin typeface="Times New Roman" pitchFamily="18" charset="0"/>
              </a:rPr>
              <a:t>Статья 20. Права и обязанности УО 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1.     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Учреждения образования </a:t>
            </a:r>
            <a:r>
              <a:rPr lang="ru-RU" i="1">
                <a:solidFill>
                  <a:schemeClr val="tx2"/>
                </a:solidFill>
                <a:latin typeface="Times New Roman" pitchFamily="18" charset="0"/>
              </a:rPr>
              <a:t>самостоятельны 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в осуществлении образовательной, </a:t>
            </a:r>
            <a:r>
              <a:rPr lang="ru-RU" i="1">
                <a:solidFill>
                  <a:schemeClr val="tx2"/>
                </a:solidFill>
                <a:latin typeface="Times New Roman" pitchFamily="18" charset="0"/>
              </a:rPr>
              <a:t>научной, научно-технической 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деятельности, деятельности по научно-методическому обеспечению образования, …..</a:t>
            </a:r>
            <a:endParaRPr lang="ru-RU" sz="2000" b="1">
              <a:solidFill>
                <a:schemeClr val="tx2"/>
              </a:solidFill>
              <a:latin typeface="Times New Roman" pitchFamily="18" charset="0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2.    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Учреждение образования в соответствии с законодательством </a:t>
            </a:r>
            <a:r>
              <a:rPr lang="ru-RU" i="1">
                <a:solidFill>
                  <a:schemeClr val="tx2"/>
                </a:solidFill>
                <a:latin typeface="Times New Roman" pitchFamily="18" charset="0"/>
              </a:rPr>
              <a:t>имеет право: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i="1">
                <a:solidFill>
                  <a:schemeClr val="tx2"/>
                </a:solidFill>
                <a:latin typeface="Times New Roman" pitchFamily="18" charset="0"/>
              </a:rPr>
              <a:t>2.4. участвовать в научной, научно-технической, экспериментальной и инновационной деятельности, деятельности по научно-методическому обеспечению образования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600" i="1" u="sng">
              <a:solidFill>
                <a:schemeClr val="tx2"/>
              </a:solidFill>
              <a:latin typeface="Times New Roman" pitchFamily="18" charset="0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i="1" u="sng">
                <a:solidFill>
                  <a:schemeClr val="tx2"/>
                </a:solidFill>
                <a:latin typeface="Times New Roman" pitchFamily="18" charset="0"/>
              </a:rPr>
              <a:t>Статья 31. Основные права обучающихся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1. Обучающиеся имеют право на:….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1.19. </a:t>
            </a:r>
            <a:r>
              <a:rPr lang="ru-RU" i="1">
                <a:solidFill>
                  <a:schemeClr val="tx2"/>
                </a:solidFill>
                <a:latin typeface="Times New Roman" pitchFamily="18" charset="0"/>
              </a:rPr>
              <a:t>поощрение за успехи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 в учебной, спортивно-массовой, общественной, научной, научно-технической, </a:t>
            </a:r>
            <a:r>
              <a:rPr lang="ru-RU" i="1">
                <a:solidFill>
                  <a:schemeClr val="tx2"/>
                </a:solidFill>
                <a:latin typeface="Times New Roman" pitchFamily="18" charset="0"/>
              </a:rPr>
              <a:t>экспериментальной, инновационной деятельности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,….;</a:t>
            </a:r>
            <a:endParaRPr lang="ru-RU" sz="2000" b="1">
              <a:solidFill>
                <a:schemeClr val="tx2"/>
              </a:solidFill>
              <a:latin typeface="Times New Roman" pitchFamily="18" charset="0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1.21. </a:t>
            </a:r>
            <a:r>
              <a:rPr lang="ru-RU" i="1">
                <a:solidFill>
                  <a:schemeClr val="tx2"/>
                </a:solidFill>
                <a:latin typeface="Times New Roman" pitchFamily="18" charset="0"/>
              </a:rPr>
              <a:t>участие в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 олимпиадах, ……, научной, научно-технической, </a:t>
            </a:r>
            <a:r>
              <a:rPr lang="ru-RU" i="1">
                <a:solidFill>
                  <a:schemeClr val="tx2"/>
                </a:solidFill>
                <a:latin typeface="Times New Roman" pitchFamily="18" charset="0"/>
              </a:rPr>
              <a:t>экспериментальной, инновационной деятельности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;……</a:t>
            </a:r>
            <a:endParaRPr lang="ru-RU" sz="2000" i="1">
              <a:solidFill>
                <a:schemeClr val="tx2"/>
              </a:solidFill>
              <a:latin typeface="Times New Roman" pitchFamily="18" charset="0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600" i="1" u="sng">
              <a:solidFill>
                <a:schemeClr val="tx2"/>
              </a:solidFill>
              <a:latin typeface="Times New Roman" pitchFamily="18" charset="0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i="1" u="sng">
                <a:solidFill>
                  <a:schemeClr val="tx2"/>
                </a:solidFill>
                <a:latin typeface="Times New Roman" pitchFamily="18" charset="0"/>
              </a:rPr>
              <a:t>Статья 52. Права педагогических работников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1.   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Педагогические работники в соответствии с законодательством </a:t>
            </a:r>
            <a:r>
              <a:rPr lang="ru-RU" i="1">
                <a:solidFill>
                  <a:schemeClr val="tx2"/>
                </a:solidFill>
                <a:latin typeface="Times New Roman" pitchFamily="18" charset="0"/>
              </a:rPr>
              <a:t>имеют право на: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i="1">
                <a:solidFill>
                  <a:schemeClr val="tx2"/>
                </a:solidFill>
                <a:latin typeface="Times New Roman" pitchFamily="18" charset="0"/>
              </a:rPr>
              <a:t>1.6. участие в научной, научно-технической, экспериментальной, инновационной, международной деятельности учреждения образования</a:t>
            </a:r>
            <a:endParaRPr lang="ru-RU" b="1">
              <a:solidFill>
                <a:schemeClr val="tx2"/>
              </a:solidFill>
              <a:latin typeface="Times New Roman" pitchFamily="18" charset="0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2000" b="1">
              <a:solidFill>
                <a:schemeClr val="tx2"/>
              </a:solidFill>
              <a:latin typeface="Times New Roman" pitchFamily="18" charset="0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ru-RU" sz="1400" i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 txBox="1">
            <a:spLocks noGrp="1"/>
          </p:cNvSpPr>
          <p:nvPr/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00" b="1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9" name="Нижний колонтитул 4"/>
          <p:cNvSpPr txBox="1">
            <a:spLocks noGrp="1"/>
          </p:cNvSpPr>
          <p:nvPr/>
        </p:nvSpPr>
        <p:spPr bwMode="auto">
          <a:xfrm>
            <a:off x="5943600" y="6508750"/>
            <a:ext cx="2895600" cy="290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00" b="1">
                <a:latin typeface="+mn-lt"/>
              </a:rPr>
              <a:t>Company Logo</a:t>
            </a:r>
          </a:p>
        </p:txBody>
      </p:sp>
      <p:sp>
        <p:nvSpPr>
          <p:cNvPr id="123907" name="Rectangle 6"/>
          <p:cNvSpPr>
            <a:spLocks noChangeArrowheads="1"/>
          </p:cNvSpPr>
          <p:nvPr/>
        </p:nvSpPr>
        <p:spPr bwMode="auto">
          <a:xfrm>
            <a:off x="7164388" y="0"/>
            <a:ext cx="1979612" cy="233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08" name="Rectangle 7"/>
          <p:cNvSpPr>
            <a:spLocks noChangeArrowheads="1"/>
          </p:cNvSpPr>
          <p:nvPr/>
        </p:nvSpPr>
        <p:spPr bwMode="auto">
          <a:xfrm>
            <a:off x="7199313" y="6524625"/>
            <a:ext cx="1944687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0" name="Rectangle 50"/>
          <p:cNvSpPr>
            <a:spLocks noChangeArrowheads="1"/>
          </p:cNvSpPr>
          <p:nvPr/>
        </p:nvSpPr>
        <p:spPr bwMode="auto">
          <a:xfrm>
            <a:off x="684213" y="333375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2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Кодекс об образовании </a:t>
            </a:r>
            <a:br>
              <a:rPr lang="ru-RU" sz="2200" b="1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ГЛАВА 28.  УЧРЕЖДЕНИЯ ПРОФЕССИОНАЛЬНО-ТЕХНИЧЕСКОГО ОБРАЗОВАНИЯ……</a:t>
            </a:r>
          </a:p>
          <a:p>
            <a:pPr algn="ctr">
              <a:defRPr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400" b="1">
                <a:solidFill>
                  <a:schemeClr val="tx2"/>
                </a:solidFill>
                <a:latin typeface="Times New Roman" pitchFamily="18" charset="0"/>
              </a:rPr>
            </a:br>
            <a:endParaRPr lang="ru-RU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3910" name="Rectangle 51"/>
          <p:cNvSpPr>
            <a:spLocks noChangeArrowheads="1"/>
          </p:cNvSpPr>
          <p:nvPr/>
        </p:nvSpPr>
        <p:spPr bwMode="auto">
          <a:xfrm>
            <a:off x="179388" y="1052513"/>
            <a:ext cx="87852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400" i="1" u="sng" dirty="0">
                <a:solidFill>
                  <a:schemeClr val="tx2"/>
                </a:solidFill>
                <a:latin typeface="Times New Roman" pitchFamily="18" charset="0"/>
              </a:rPr>
              <a:t>Статья 175. Ведущие учреждения профессионально-технического образования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endParaRPr lang="ru-RU" sz="900" i="1" u="sng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dirty="0">
                <a:cs typeface="Times New Roman" pitchFamily="18" charset="0"/>
              </a:rPr>
              <a:t>1.   </a:t>
            </a:r>
            <a:r>
              <a:rPr lang="ru-RU" sz="1600" dirty="0">
                <a:cs typeface="Times New Roman" pitchFamily="18" charset="0"/>
              </a:rPr>
              <a:t>Учреждению ПТО может быть предоставлен статус ведущего учреждения профессионально-технического образования в системе ПТО на республиканском и (или) областном (города Минска) уровнях.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600" dirty="0">
              <a:cs typeface="Times New Roman" pitchFamily="18" charset="0"/>
            </a:endParaRPr>
          </a:p>
          <a:p>
            <a:pPr marL="342900" indent="-342900"/>
            <a:r>
              <a:rPr lang="ru-RU" sz="1600" dirty="0">
                <a:cs typeface="Times New Roman" pitchFamily="18" charset="0"/>
              </a:rPr>
              <a:t>2.   Статус ведущего учреждения ПТО в ПТО на республиканском уровне предоставляется в целях совершенствования системы профессионально-технического образования и усиления его роли в обеспечении квалифицированными кадрами наукоемких, высокотехнологичных производств, разработки современных образовательных технологий и средств обучения и определяется по профилям образования и (или) направлениям образования</a:t>
            </a:r>
            <a:r>
              <a:rPr lang="ru-RU" sz="1600" dirty="0" smtClean="0">
                <a:cs typeface="Times New Roman" pitchFamily="18" charset="0"/>
              </a:rPr>
              <a:t>.</a:t>
            </a:r>
          </a:p>
          <a:p>
            <a:pPr marL="342900" indent="-342900"/>
            <a:endParaRPr lang="ru-RU" dirty="0" smtClean="0">
              <a:cs typeface="Times New Roman" pitchFamily="18" charset="0"/>
            </a:endParaRPr>
          </a:p>
          <a:p>
            <a:pPr marL="342900" indent="-342900"/>
            <a:endParaRPr lang="ru-RU" dirty="0">
              <a:cs typeface="Times New Roman" pitchFamily="18" charset="0"/>
            </a:endParaRPr>
          </a:p>
          <a:p>
            <a:pPr marL="342900" indent="-342900"/>
            <a:endParaRPr lang="ru-RU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/>
            <a:endParaRPr lang="ru-RU" sz="1600" dirty="0"/>
          </a:p>
          <a:p>
            <a:pPr marL="342900" indent="-342900"/>
            <a:endParaRPr lang="ru-RU" sz="1600" dirty="0"/>
          </a:p>
        </p:txBody>
      </p:sp>
      <p:sp>
        <p:nvSpPr>
          <p:cNvPr id="123911" name="Прямоугольник 9"/>
          <p:cNvSpPr>
            <a:spLocks noChangeArrowheads="1"/>
          </p:cNvSpPr>
          <p:nvPr/>
        </p:nvSpPr>
        <p:spPr bwMode="auto">
          <a:xfrm>
            <a:off x="323850" y="4568825"/>
            <a:ext cx="86407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cs typeface="Times New Roman" pitchFamily="18" charset="0"/>
              </a:rPr>
              <a:t>3. Статус ведущего учреждения ПТО в системе ПТО на областном (города  Минска) уровне предоставляется в целях совершенствования научно-методического обеспечения ПТО  и координации деятельности учреждений образования, реализующих образовательные программы профессионально-технического образования и расположенных на территории соответствующей административно-территориальной единицы, при внедрении инновационных проектов и решении иных задач в сфере ПТО соответствующей административно-территориальной единицы.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736013" cy="863600"/>
          </a:xfrm>
        </p:spPr>
        <p:txBody>
          <a:bodyPr lIns="92075" tIns="46038" rIns="92075" bIns="46038"/>
          <a:lstStyle/>
          <a:p>
            <a:pPr algn="ctr">
              <a:defRPr/>
            </a:pPr>
            <a:r>
              <a:rPr lang="ru-RU" sz="1600" b="1" smtClean="0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ПОЛОЖЕНИЕ</a:t>
            </a:r>
            <a:br>
              <a:rPr lang="ru-RU" sz="1600" b="1" smtClean="0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1600" b="1" smtClean="0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 ПОРЯДКЕ ПРИЗНАНИЯ УЧРЕЖДЕНИЯ ПРОФЕССИОНАЛЬНО-ТЕХНИЧЕСКОГО ОБРАЗОВАНИЯ ВЕДУЩИМ В СИСТЕМЕ ПТО</a:t>
            </a:r>
            <a:endParaRPr lang="ru-RU" b="1" smtClean="0">
              <a:solidFill>
                <a:srgbClr val="102E50"/>
              </a:solidFill>
            </a:endParaRPr>
          </a:p>
        </p:txBody>
      </p:sp>
      <p:sp>
        <p:nvSpPr>
          <p:cNvPr id="124930" name="Rectangle 9"/>
          <p:cNvSpPr>
            <a:spLocks noChangeArrowheads="1"/>
          </p:cNvSpPr>
          <p:nvPr/>
        </p:nvSpPr>
        <p:spPr bwMode="auto">
          <a:xfrm>
            <a:off x="323850" y="1052513"/>
            <a:ext cx="85693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400" b="1">
                <a:latin typeface="Verdana" pitchFamily="34" charset="0"/>
              </a:rPr>
              <a:t>    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400" b="1">
                <a:latin typeface="Verdana" pitchFamily="34" charset="0"/>
              </a:rPr>
              <a:t>     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Статус ведущего на областном (г. Минска) уровне предоставляется в целях совершенствования научно-методического обеспечения профессионально-технического образования и </a:t>
            </a:r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координации деятельности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 учреждений образования, реализующих образовательные программы профессионально-технического образования и расположенных на территории соответствующей административно-территориальной единицы, </a:t>
            </a:r>
            <a:r>
              <a:rPr lang="ru-RU" sz="2000" i="1">
                <a:solidFill>
                  <a:schemeClr val="tx2"/>
                </a:solidFill>
                <a:latin typeface="Times New Roman" pitchFamily="18" charset="0"/>
              </a:rPr>
              <a:t>при внедрении инновационных проектов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 и решении иных задач в сфере профессионально-технического образования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b="1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600" b="1">
                <a:latin typeface="Times New Roman" pitchFamily="18" charset="0"/>
              </a:rPr>
              <a:t>Приложение</a:t>
            </a:r>
          </a:p>
          <a:p>
            <a:pPr marL="342900" indent="-342900" algn="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600" b="1">
                <a:latin typeface="Times New Roman" pitchFamily="18" charset="0"/>
              </a:rPr>
              <a:t>к Положению о порядке признания</a:t>
            </a:r>
          </a:p>
          <a:p>
            <a:pPr marL="342900" indent="-342900" algn="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600" b="1">
                <a:latin typeface="Times New Roman" pitchFamily="18" charset="0"/>
              </a:rPr>
              <a:t>учреждения ПТО ведущим</a:t>
            </a:r>
          </a:p>
          <a:p>
            <a:pPr marL="342900" indent="-342900" algn="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600" b="1">
                <a:latin typeface="Times New Roman" pitchFamily="18" charset="0"/>
              </a:rPr>
              <a:t>в системе ПТО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400" b="1" i="1">
              <a:latin typeface="Times New Roman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400" b="1" i="1">
                <a:latin typeface="Times New Roman" pitchFamily="18" charset="0"/>
              </a:rPr>
              <a:t>КРИТЕРИИ ОЦЕНКИ СООТВЕТСТВИЯ СТАТУСУ ВЕДУЩЕГО УЧРЕЖДЕНИЯ ПТО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400" b="1" i="1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>
                <a:latin typeface="Times New Roman" pitchFamily="18" charset="0"/>
              </a:rPr>
              <a:t>                          </a:t>
            </a:r>
            <a:r>
              <a:rPr lang="ru-RU" sz="1400" b="1">
                <a:latin typeface="Times New Roman" pitchFamily="18" charset="0"/>
              </a:rPr>
              <a:t>Критерии                                                                            │  Показатели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400" b="1">
                <a:latin typeface="Times New Roman" pitchFamily="18" charset="0"/>
              </a:rPr>
              <a:t>────────────────────────────────────────────────────────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400" b="1">
                <a:latin typeface="Times New Roman" pitchFamily="18" charset="0"/>
              </a:rPr>
              <a:t>12. Количество </a:t>
            </a:r>
            <a:r>
              <a:rPr lang="ru-RU" sz="1400" i="1">
                <a:solidFill>
                  <a:schemeClr val="tx2"/>
                </a:solidFill>
                <a:latin typeface="Times New Roman" pitchFamily="18" charset="0"/>
              </a:rPr>
              <a:t>экспериментальных и инновационных проектов</a:t>
            </a:r>
            <a:r>
              <a:rPr lang="ru-RU" sz="1400" b="1">
                <a:latin typeface="Times New Roman" pitchFamily="18" charset="0"/>
              </a:rPr>
              <a:t>,          количество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400" b="1">
                <a:latin typeface="Times New Roman" pitchFamily="18" charset="0"/>
              </a:rPr>
              <a:t>   реализованных учреждением образования за </a:t>
            </a:r>
            <a:r>
              <a:rPr lang="ru-RU" sz="1400" i="1">
                <a:solidFill>
                  <a:schemeClr val="tx2"/>
                </a:solidFill>
                <a:latin typeface="Times New Roman" pitchFamily="18" charset="0"/>
              </a:rPr>
              <a:t>последние 5 лет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400" i="1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200" i="1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 txBox="1">
            <a:spLocks noGrp="1"/>
          </p:cNvSpPr>
          <p:nvPr/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00" b="1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9" name="Нижний колонтитул 4"/>
          <p:cNvSpPr txBox="1">
            <a:spLocks noGrp="1"/>
          </p:cNvSpPr>
          <p:nvPr/>
        </p:nvSpPr>
        <p:spPr bwMode="auto">
          <a:xfrm>
            <a:off x="5943600" y="6508750"/>
            <a:ext cx="2895600" cy="290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00" b="1">
                <a:latin typeface="+mn-lt"/>
              </a:rPr>
              <a:t>Company Logo</a:t>
            </a:r>
          </a:p>
        </p:txBody>
      </p:sp>
      <p:sp>
        <p:nvSpPr>
          <p:cNvPr id="125955" name="Rectangle 6"/>
          <p:cNvSpPr>
            <a:spLocks noChangeArrowheads="1"/>
          </p:cNvSpPr>
          <p:nvPr/>
        </p:nvSpPr>
        <p:spPr bwMode="auto">
          <a:xfrm>
            <a:off x="7164388" y="0"/>
            <a:ext cx="1979612" cy="233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5956" name="Rectangle 7"/>
          <p:cNvSpPr>
            <a:spLocks noChangeArrowheads="1"/>
          </p:cNvSpPr>
          <p:nvPr/>
        </p:nvSpPr>
        <p:spPr bwMode="auto">
          <a:xfrm>
            <a:off x="7199313" y="6524625"/>
            <a:ext cx="1944687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0" name="Rectangle 50"/>
          <p:cNvSpPr>
            <a:spLocks noChangeArrowheads="1"/>
          </p:cNvSpPr>
          <p:nvPr/>
        </p:nvSpPr>
        <p:spPr bwMode="auto">
          <a:xfrm>
            <a:off x="684213" y="333375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200" b="1" dirty="0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Кодекс об образовании </a:t>
            </a:r>
            <a:br>
              <a:rPr lang="ru-RU" sz="2200" b="1" dirty="0">
                <a:solidFill>
                  <a:srgbClr val="102E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ГЛАВА 33. УЧРЕЖДЕНИЯ СРЕДНЕГО СПЕЦИАЛЬНОГО ОБРАЗОВАНИЯ…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</a:b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5958" name="Rectangle 51"/>
          <p:cNvSpPr>
            <a:spLocks noChangeArrowheads="1"/>
          </p:cNvSpPr>
          <p:nvPr/>
        </p:nvSpPr>
        <p:spPr bwMode="auto">
          <a:xfrm>
            <a:off x="177800" y="975519"/>
            <a:ext cx="8785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400" i="1" u="sng" dirty="0">
                <a:solidFill>
                  <a:schemeClr val="tx2"/>
                </a:solidFill>
                <a:latin typeface="Times New Roman" pitchFamily="18" charset="0"/>
              </a:rPr>
              <a:t>Статья 193. Ведущие учреждения среднего специального образования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endParaRPr lang="ru-RU" sz="2400" i="1" u="sng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endParaRPr lang="ru-RU" sz="2000" b="1" i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80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5959" name="Rectangle 2"/>
          <p:cNvSpPr>
            <a:spLocks noChangeArrowheads="1"/>
          </p:cNvSpPr>
          <p:nvPr/>
        </p:nvSpPr>
        <p:spPr bwMode="auto">
          <a:xfrm>
            <a:off x="468313" y="1589058"/>
            <a:ext cx="8280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700" dirty="0">
                <a:solidFill>
                  <a:srgbClr val="102E50"/>
                </a:solidFill>
                <a:cs typeface="Times New Roman" pitchFamily="18" charset="0"/>
              </a:rPr>
              <a:t>1. Учреждению ССО может быть предоставлен статус ведущего учреждения среднего специального образования в системе ССО на республиканском и (или) областном (города Минска) уровнях.</a:t>
            </a:r>
          </a:p>
          <a:p>
            <a:endParaRPr lang="ru-RU" sz="1700" dirty="0">
              <a:solidFill>
                <a:srgbClr val="102E50"/>
              </a:solidFill>
            </a:endParaRPr>
          </a:p>
          <a:p>
            <a:pPr eaLnBrk="0" hangingPunct="0"/>
            <a:r>
              <a:rPr lang="ru-RU" sz="1700" dirty="0">
                <a:solidFill>
                  <a:srgbClr val="102E50"/>
                </a:solidFill>
                <a:cs typeface="Times New Roman" pitchFamily="18" charset="0"/>
              </a:rPr>
              <a:t>2. Статус ведущего учреждения ССО в системе ССО на республиканском уровне предоставляется в целях совершенствования содержания образовательных программ ССО, разработки учебно-программной документации образовательных программ ССО и решения иных задач в сфере ССО и определяется по профилям образования и (или) направлениям образования.</a:t>
            </a:r>
          </a:p>
          <a:p>
            <a:pPr eaLnBrk="0" hangingPunct="0"/>
            <a:endParaRPr lang="ru-RU" sz="1700" dirty="0">
              <a:solidFill>
                <a:srgbClr val="102E50"/>
              </a:solidFill>
            </a:endParaRPr>
          </a:p>
          <a:p>
            <a:pPr eaLnBrk="0" hangingPunct="0"/>
            <a:r>
              <a:rPr lang="ru-RU" sz="1700" dirty="0">
                <a:solidFill>
                  <a:srgbClr val="102E50"/>
                </a:solidFill>
                <a:cs typeface="Times New Roman" pitchFamily="18" charset="0"/>
              </a:rPr>
              <a:t>3. Статус </a:t>
            </a:r>
            <a:r>
              <a:rPr lang="ru-RU" sz="1700" b="1" dirty="0">
                <a:solidFill>
                  <a:srgbClr val="102E50"/>
                </a:solidFill>
                <a:cs typeface="Times New Roman" pitchFamily="18" charset="0"/>
              </a:rPr>
              <a:t>ведущего</a:t>
            </a:r>
            <a:r>
              <a:rPr lang="ru-RU" sz="1700" dirty="0">
                <a:solidFill>
                  <a:srgbClr val="102E50"/>
                </a:solidFill>
                <a:cs typeface="Times New Roman" pitchFamily="18" charset="0"/>
              </a:rPr>
              <a:t> учреждения ССО </a:t>
            </a:r>
            <a:r>
              <a:rPr lang="ru-RU" sz="1700" b="1" dirty="0" smtClean="0">
                <a:solidFill>
                  <a:srgbClr val="102E50"/>
                </a:solidFill>
                <a:cs typeface="Times New Roman" pitchFamily="18" charset="0"/>
              </a:rPr>
              <a:t>на </a:t>
            </a:r>
            <a:r>
              <a:rPr lang="ru-RU" sz="1700" b="1" dirty="0">
                <a:solidFill>
                  <a:srgbClr val="102E50"/>
                </a:solidFill>
                <a:cs typeface="Times New Roman" pitchFamily="18" charset="0"/>
              </a:rPr>
              <a:t>областном (города Минска</a:t>
            </a:r>
            <a:r>
              <a:rPr lang="ru-RU" sz="1700" dirty="0">
                <a:solidFill>
                  <a:srgbClr val="102E50"/>
                </a:solidFill>
                <a:cs typeface="Times New Roman" pitchFamily="18" charset="0"/>
              </a:rPr>
              <a:t>) уровне предоставляется в целях совершенствования научно-методического обеспечения ССО и координации деятельности учреждений образования, реализующих образовательные программы ССО и расположенных на территории соответствующей административно-территориальной единицы, </a:t>
            </a:r>
            <a:r>
              <a:rPr lang="ru-RU" sz="1700" b="1" dirty="0">
                <a:solidFill>
                  <a:srgbClr val="102E50"/>
                </a:solidFill>
                <a:cs typeface="Times New Roman" pitchFamily="18" charset="0"/>
              </a:rPr>
              <a:t>при внедрении инновационных проекто</a:t>
            </a:r>
            <a:r>
              <a:rPr lang="ru-RU" sz="1700" dirty="0">
                <a:solidFill>
                  <a:srgbClr val="102E50"/>
                </a:solidFill>
                <a:cs typeface="Times New Roman" pitchFamily="18" charset="0"/>
              </a:rPr>
              <a:t>в и решении иных задач в сфере среднего специального образования соответствующей административно-территориальной единицы.</a:t>
            </a:r>
            <a:endParaRPr lang="ru-RU" sz="1700" dirty="0">
              <a:solidFill>
                <a:srgbClr val="102E50"/>
              </a:solidFill>
            </a:endParaRPr>
          </a:p>
          <a:p>
            <a:pPr eaLnBrk="0" hangingPunct="0"/>
            <a:endParaRPr lang="ru-RU" sz="1700" dirty="0">
              <a:solidFill>
                <a:srgbClr val="102E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736013" cy="863600"/>
          </a:xfrm>
        </p:spPr>
        <p:txBody>
          <a:bodyPr lIns="92075" tIns="46038" rIns="92075" bIns="46038"/>
          <a:lstStyle/>
          <a:p>
            <a:pPr algn="ctr">
              <a:defRPr/>
            </a:pP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ПОЛОЖЕНИЕ</a:t>
            </a:r>
            <a:b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 ПОРЯДКЕ ПРИЗНАНИЯ УЧРЕЖДЕНИЯ СРЕДНЕГО СПЕЦИАЛЬНОГО ОБРАЗОВАНИЯ ВЕДУЩИМ В СИСТЕМЕ ССО</a:t>
            </a:r>
          </a:p>
        </p:txBody>
      </p:sp>
      <p:sp>
        <p:nvSpPr>
          <p:cNvPr id="126979" name="Rectangle 9"/>
          <p:cNvSpPr>
            <a:spLocks noChangeArrowheads="1"/>
          </p:cNvSpPr>
          <p:nvPr/>
        </p:nvSpPr>
        <p:spPr bwMode="auto">
          <a:xfrm>
            <a:off x="179388" y="1125538"/>
            <a:ext cx="878046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4. Статус ведущего на областном (г. Минска) уровне предоставляется учреждению среднего специального образования в целях совершенствования научно-методического обеспечения среднего специального образования и координации деятельности учреждений образования, реализующих образовательные программы среднего специального образования и расположенных на территории соответствующей административно-территориальной единицы, </a:t>
            </a:r>
            <a:r>
              <a:rPr lang="ru-RU" i="1">
                <a:solidFill>
                  <a:schemeClr val="tx2"/>
                </a:solidFill>
                <a:latin typeface="Times New Roman" pitchFamily="18" charset="0"/>
              </a:rPr>
              <a:t>при внедрении инновационных проектов</a:t>
            </a: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 и решении иных задач в сфере среднего специального образования соответствующей административно-территориальной единицы.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5. Основными задачами учреждения образования, имеющего статус ведущего, являются: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>
                <a:latin typeface="Verdana" pitchFamily="34" charset="0"/>
              </a:rPr>
              <a:t>………..</a:t>
            </a:r>
            <a:endParaRPr lang="ru-RU" sz="1200">
              <a:latin typeface="Verdana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ru-RU" sz="1600" i="1">
                <a:solidFill>
                  <a:schemeClr val="tx2"/>
                </a:solidFill>
                <a:latin typeface="Verdana" pitchFamily="34" charset="0"/>
              </a:rPr>
              <a:t>осуществление экспериментальной и инновационной деятельности по соответствующему профилю и (или) направлению образования</a:t>
            </a:r>
            <a:r>
              <a:rPr lang="ru-RU" sz="1600" b="1">
                <a:latin typeface="Verdana" pitchFamily="34" charset="0"/>
              </a:rPr>
              <a:t>.</a:t>
            </a:r>
          </a:p>
          <a:p>
            <a:pPr marL="342900" indent="-342900" algn="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600" b="1">
                <a:latin typeface="Verdana" pitchFamily="34" charset="0"/>
              </a:rPr>
              <a:t>Приложение</a:t>
            </a:r>
          </a:p>
          <a:p>
            <a:pPr marL="342900" indent="-342900" algn="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900" b="1">
                <a:latin typeface="Verdana" pitchFamily="34" charset="0"/>
              </a:rPr>
              <a:t>к Положению о порядке признания</a:t>
            </a:r>
          </a:p>
          <a:p>
            <a:pPr marL="342900" indent="-342900" algn="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900" b="1">
                <a:latin typeface="Verdana" pitchFamily="34" charset="0"/>
              </a:rPr>
              <a:t>учреждения ССО ведущим</a:t>
            </a:r>
          </a:p>
          <a:p>
            <a:pPr marL="342900" indent="-342900" algn="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900" b="1">
                <a:latin typeface="Verdana" pitchFamily="34" charset="0"/>
              </a:rPr>
              <a:t>в системе ССО</a:t>
            </a:r>
          </a:p>
          <a:p>
            <a:pPr marL="342900" indent="-342900" algn="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900" b="1">
              <a:latin typeface="Verdana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 i="1">
                <a:latin typeface="Verdana" pitchFamily="34" charset="0"/>
              </a:rPr>
              <a:t>КРИТЕРИИ ОЦЕНКИ СООТВЕТСТВИЯ СТАТУСУ ВЕДУЩЕГО УЧРЕЖДЕНИЯ ССО 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 i="1">
                <a:latin typeface="Verdana" pitchFamily="34" charset="0"/>
              </a:rPr>
              <a:t>В СИСТЕМЕ ССО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900" b="1">
                <a:latin typeface="Verdana" pitchFamily="34" charset="0"/>
              </a:rPr>
              <a:t>───────────────────────────────────────────────────────┬──────────────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900" b="1">
                <a:latin typeface="Verdana" pitchFamily="34" charset="0"/>
              </a:rPr>
              <a:t>                       Критерии                                                                   │    Показатели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900" b="1">
                <a:latin typeface="Verdana" pitchFamily="34" charset="0"/>
              </a:rPr>
              <a:t>───────────────────────────────────────────────────────┴──────────────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b="1">
                <a:latin typeface="Verdana" pitchFamily="34" charset="0"/>
              </a:rPr>
              <a:t>13. Количество </a:t>
            </a:r>
            <a:r>
              <a:rPr lang="ru-RU" sz="1200" i="1">
                <a:solidFill>
                  <a:schemeClr val="tx2"/>
                </a:solidFill>
                <a:latin typeface="Verdana" pitchFamily="34" charset="0"/>
              </a:rPr>
              <a:t>экспериментальных и инновационных</a:t>
            </a:r>
            <a:r>
              <a:rPr lang="ru-RU" sz="1200" b="1">
                <a:latin typeface="Verdana" pitchFamily="34" charset="0"/>
              </a:rPr>
              <a:t>                 количество</a:t>
            </a:r>
            <a:endParaRPr lang="ru-RU" sz="1200">
              <a:latin typeface="Verdana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200" i="1">
                <a:solidFill>
                  <a:schemeClr val="tx2"/>
                </a:solidFill>
                <a:latin typeface="Verdana" pitchFamily="34" charset="0"/>
              </a:rPr>
              <a:t>проектов</a:t>
            </a:r>
            <a:r>
              <a:rPr lang="ru-RU" sz="1200">
                <a:latin typeface="Verdana" pitchFamily="34" charset="0"/>
              </a:rPr>
              <a:t>,</a:t>
            </a:r>
            <a:r>
              <a:rPr lang="ru-RU" sz="1200" b="1">
                <a:latin typeface="Verdana" pitchFamily="34" charset="0"/>
              </a:rPr>
              <a:t> реализованных учреждением образования</a:t>
            </a:r>
            <a:r>
              <a:rPr lang="ru-RU" sz="900" b="1">
                <a:latin typeface="Verdana" pitchFamily="34" charset="0"/>
              </a:rPr>
              <a:t>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ru-RU" sz="900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29gl">
  <a:themeElements>
    <a:clrScheme name="cdb2004c029gl 3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E4A04E"/>
      </a:accent2>
      <a:accent3>
        <a:srgbClr val="FFFFFF"/>
      </a:accent3>
      <a:accent4>
        <a:srgbClr val="174578"/>
      </a:accent4>
      <a:accent5>
        <a:srgbClr val="ABCAE9"/>
      </a:accent5>
      <a:accent6>
        <a:srgbClr val="CF9146"/>
      </a:accent6>
      <a:hlink>
        <a:srgbClr val="66CCFF"/>
      </a:hlink>
      <a:folHlink>
        <a:srgbClr val="969696"/>
      </a:folHlink>
    </a:clrScheme>
    <a:fontScheme name="cdb2004c029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c029gl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29gl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29gl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5532</TotalTime>
  <Words>1967</Words>
  <Application>Microsoft Office PowerPoint</Application>
  <PresentationFormat>Экран (4:3)</PresentationFormat>
  <Paragraphs>266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Georgia</vt:lpstr>
      <vt:lpstr>Times New Roman</vt:lpstr>
      <vt:lpstr>Verdana</vt:lpstr>
      <vt:lpstr>Wingdings</vt:lpstr>
      <vt:lpstr>cdb2004c029gl</vt:lpstr>
      <vt:lpstr>Image</vt:lpstr>
      <vt:lpstr>Презентация PowerPoint</vt:lpstr>
      <vt:lpstr>Презентация PowerPoint</vt:lpstr>
      <vt:lpstr>Нормативные правовые акты, регламентирующие ЭИД в учреждениях ПТО и ССО</vt:lpstr>
      <vt:lpstr>Презентация PowerPoint</vt:lpstr>
      <vt:lpstr>Презентация PowerPoint</vt:lpstr>
      <vt:lpstr>Презентация PowerPoint</vt:lpstr>
      <vt:lpstr>ПОЛОЖЕНИЕ О ПОРЯДКЕ ПРИЗНАНИЯ УЧРЕЖДЕНИЯ ПРОФЕССИОНАЛЬНО-ТЕХНИЧЕСКОГО ОБРАЗОВАНИЯ ВЕДУЩИМ В СИСТЕМЕ ПТО</vt:lpstr>
      <vt:lpstr>Презентация PowerPoint</vt:lpstr>
      <vt:lpstr>ПОЛОЖЕНИЕ О ПОРЯДКЕ ПРИЗНАНИЯ УЧРЕЖДЕНИЯ СРЕДНЕГО СПЕЦИАЛЬНОГО ОБРАЗОВАНИЯ ВЕДУЩИМ В СИСТЕМЕ ССО</vt:lpstr>
      <vt:lpstr>Презентация PowerPoint</vt:lpstr>
      <vt:lpstr>Презентация PowerPoint</vt:lpstr>
      <vt:lpstr>ПОЛОЖЕНИЕ ОБ УЧРЕЖДЕНИИ ПРОФЕССИОНАЛЬНО-ТЕХНИЧЕСКОГО ОБРАЗОВАНИЯ</vt:lpstr>
      <vt:lpstr>Презентация PowerPoint</vt:lpstr>
      <vt:lpstr>ИНСТРУКЦИЯ О ПОРЯДКЕ ОСУЩЕСТВЛЕНИЯ И РАЗМЕРАХ СТИМУЛИРУЮЩИХ И КОМПЕНСИРУЮЩИХ ВЫПЛАТ РАБОТНИКАМ БЮДЖЕТНЫХ ОРГАНИЗАЦИЙ, ПОДЧИНЕННЫХ МИНИСТЕРСТВУ ОБРАЗОВАНИЯ, И БЮДЖЕТНЫХ ОРГАНИЗАЦИЙ, ПОДЧИНЕННЫХ МЕСТНЫМ ИСПОЛНИТЕЛЬНЫМ И РАСПОРЯДИТЕЛЬНЫМ ОРГАНАМ И ОТНОСЯЩИХСЯ К СФЕРЕ ДЕЯТЕЛЬНОСТИ МИНИСТЕРСТВА ОБРАЗОВАНИЯ  (в ред. постановлений Минобразования от 11.12.2019 N 185, от 25.11.2020 N 286)  </vt:lpstr>
      <vt:lpstr>Презентация PowerPoint</vt:lpstr>
      <vt:lpstr>Организационно-методическое сопровождение ЭИД</vt:lpstr>
      <vt:lpstr>Определение тематики ЭИД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Unknow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координации научно-исследовательской деятельности РИПО </dc:title>
  <dc:creator>marina118</dc:creator>
  <cp:lastModifiedBy>Бондарь Марина</cp:lastModifiedBy>
  <cp:revision>558</cp:revision>
  <dcterms:created xsi:type="dcterms:W3CDTF">2010-11-18T07:22:30Z</dcterms:created>
  <dcterms:modified xsi:type="dcterms:W3CDTF">2021-02-22T08:32:41Z</dcterms:modified>
</cp:coreProperties>
</file>